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Pt>
            <c:idx val="1"/>
            <c:explosion val="0"/>
            <c:spPr>
              <a:solidFill>
                <a:schemeClr val="accent3"/>
              </a:solidFill>
              <a:ln w="12700" cap="flat">
                <a:noFill/>
                <a:miter lim="400000"/>
              </a:ln>
              <a:effectLst/>
            </c:spPr>
          </c:dPt>
          <c:dPt>
            <c:idx val="2"/>
            <c:explosion val="0"/>
            <c:spPr>
              <a:solidFill>
                <a:schemeClr val="accent4">
                  <a:hueOff val="-461056"/>
                  <a:satOff val="4338"/>
                  <a:lumOff val="-10225"/>
                </a:schemeClr>
              </a:solidFill>
              <a:ln w="12700" cap="flat">
                <a:noFill/>
                <a:miter lim="400000"/>
              </a:ln>
              <a:effectLst/>
            </c:spPr>
          </c:dPt>
          <c:dPt>
            <c:idx val="3"/>
            <c:explosion val="0"/>
            <c:spPr>
              <a:solidFill>
                <a:srgbClr val="FF2600"/>
              </a:solidFill>
              <a:ln w="12700" cap="flat">
                <a:noFill/>
                <a:miter lim="400000"/>
              </a:ln>
              <a:effectLst/>
            </c:spPr>
          </c:dPt>
          <c:dPt>
            <c:idx val="4"/>
            <c:explosion val="0"/>
            <c:spPr>
              <a:solidFill>
                <a:srgbClr val="C24885"/>
              </a:solidFill>
              <a:ln w="12700" cap="flat">
                <a:noFill/>
                <a:miter lim="400000"/>
              </a:ln>
              <a:effectLst/>
            </c:spPr>
          </c:dPt>
          <c:dPt>
            <c:idx val="5"/>
            <c:explosion val="0"/>
            <c:spPr>
              <a:solidFill>
                <a:srgbClr val="5F5F5F"/>
              </a:solidFill>
              <a:ln w="12700" cap="flat">
                <a:noFill/>
                <a:miter lim="400000"/>
              </a:ln>
              <a:effectLst/>
            </c:spPr>
          </c:dPt>
          <c:dLbls>
            <c:dLbl>
              <c:idx val="0"/>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dLbl>
              <c:idx val="1"/>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dLbl>
              <c:idx val="2"/>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dLbl>
              <c:idx val="3"/>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dLbl>
              <c:idx val="4"/>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dLbl>
              <c:idx val="5"/>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showLeaderLines val="1"/>
            <c:leaderLines>
              <c:spPr>
                <a:noFill/>
                <a:ln w="6350" cap="flat">
                  <a:solidFill>
                    <a:srgbClr val="000000"/>
                  </a:solidFill>
                  <a:prstDash val="solid"/>
                  <a:miter lim="400000"/>
                </a:ln>
                <a:effectLst/>
              </c:spPr>
            </c:leaderLines>
          </c:dLbls>
          <c:cat>
            <c:strRef>
              <c:f>Sheet1!$B$1:$G$1</c:f>
              <c:strCache>
                <c:ptCount val="6"/>
                <c:pt idx="0">
                  <c:v>April</c:v>
                </c:pt>
                <c:pt idx="1">
                  <c:v>May</c:v>
                </c:pt>
                <c:pt idx="2">
                  <c:v>June</c:v>
                </c:pt>
                <c:pt idx="3">
                  <c:v>July</c:v>
                </c:pt>
                <c:pt idx="4">
                  <c:v>August</c:v>
                </c:pt>
                <c:pt idx="5">
                  <c:v>September</c:v>
                </c:pt>
              </c:strCache>
            </c:strRef>
          </c:cat>
          <c:val>
            <c:numRef>
              <c:f>Sheet1!$B$2:$G$2</c:f>
              <c:numCache>
                <c:ptCount val="6"/>
                <c:pt idx="0">
                  <c:v>91.000000</c:v>
                </c:pt>
                <c:pt idx="1">
                  <c:v>76.000000</c:v>
                </c:pt>
                <c:pt idx="2">
                  <c:v>28.000000</c:v>
                </c:pt>
                <c:pt idx="3">
                  <c:v>26.000000</c:v>
                </c:pt>
                <c:pt idx="4">
                  <c:v>21.000000</c:v>
                </c:pt>
                <c:pt idx="5">
                  <c:v>18.000000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 Id="rId3" Type="http://schemas.openxmlformats.org/officeDocument/2006/relationships/hyperlink" Target="https://www.google.com/alerts" TargetMode="External"/></Relationships>

</file>

<file path=ppt/notesSlides/_rels/notesSlide13.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 Id="rId3" Type="http://schemas.openxmlformats.org/officeDocument/2006/relationships/hyperlink" Target="http://AuthorEMS.com/downloads" TargetMode="External"/></Relationships>

</file>

<file path=ppt/notesSlides/_rels/notesSlide14.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 Id="rId3" Type="http://schemas.openxmlformats.org/officeDocument/2006/relationships/hyperlink" Target="http://BISG.org" TargetMode="External"/></Relationships>

</file>

<file path=ppt/notesSlides/_rels/notesSlide15.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 Id="rId3" Type="http://schemas.openxmlformats.org/officeDocument/2006/relationships/hyperlink" Target="mailto:amy.atwell@authorems.com" TargetMode="External"/><Relationship Id="rId4" Type="http://schemas.openxmlformats.org/officeDocument/2006/relationships/hyperlink" Target="http://groups.io" TargetMode="External"/><Relationship Id="rId5" Type="http://schemas.openxmlformats.org/officeDocument/2006/relationships/hyperlink" Target="http://www.authorems.com"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Goal today is to give you big picture overview, lots of things to think about.  I can outline how to go about making a plan, but I can’t outline a specific plan for you, because each of you are running your own unique business.  I want to give you resources, and a way to identify your next steps.  It’s a big new decade!</a:t>
            </a:r>
          </a:p>
          <a:p>
            <a:pPr/>
          </a:p>
          <a:p>
            <a:pPr/>
            <a:r>
              <a:t>20 years ago, I wanted to be an author. I had no idea that today, that would mean I’m running my own international business where I’m negotiating and contracting with some of the largest global retail and tech companies (Amazon, Google, Apple) to sell my 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Handout has a partial laundry list of tasks.  Use it as a starting point to help you identify how to spend your time, spend your money.</a:t>
            </a: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r>
              <a:t>Your business will change over time. More books, more streams of income, sales build, as you make more profit, how can you reinvest in your business?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marL="436562" indent="-436562">
              <a:buSzPct val="100000"/>
              <a:buAutoNum type="arabicPeriod" startAt="1"/>
            </a:pPr>
            <a:r>
              <a:t>Gain readers?  Sell books?  Connect with authors?  Socialize?</a:t>
            </a:r>
          </a:p>
          <a:p>
            <a:pPr/>
            <a:r>
              <a:t>4.  Make sure your site is mobile friendly</a:t>
            </a:r>
          </a:p>
          <a:p>
            <a:pPr/>
          </a:p>
          <a:p>
            <a:pPr/>
            <a:r>
              <a:rPr u="sng">
                <a:hlinkClick r:id="rId3" invalidUrl="" action="" tgtFrame="" tooltip="" history="1" highlightClick="0" endSnd="0"/>
              </a:rPr>
              <a:t>https://www.google.com/alerts</a:t>
            </a:r>
            <a: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2-page handout gives a starting point for working through your own VREA.  I will have a downloadable version in .docx and .pdf available at </a:t>
            </a:r>
            <a:r>
              <a:rPr u="sng">
                <a:hlinkClick r:id="rId3" invalidUrl="" action="" tgtFrame="" tooltip="" history="1" highlightClick="0" endSnd="0"/>
              </a:rPr>
              <a:t>AuthorEMS.com/downloads</a:t>
            </a:r>
            <a:r>
              <a:t>  (EOD Monday?)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rPr u="sng">
                <a:hlinkClick r:id="rId3" invalidUrl="" action="" tgtFrame="" tooltip="" history="1" highlightClick="0" endSnd="0"/>
              </a:rPr>
              <a:t>BISG.org</a:t>
            </a:r>
            <a:r>
              <a:t> - manages BISAC categories. Adult fiction was updated in 2019, YA Fiction is planned for update fall of 2020.</a:t>
            </a:r>
          </a:p>
          <a:p>
            <a:pPr/>
            <a:r>
              <a:t>Not all retailers use BISAC codes. </a:t>
            </a:r>
          </a:p>
          <a:p>
            <a:pPr/>
          </a:p>
          <a:p>
            <a:pPr/>
            <a:r>
              <a:t>How many of you buy your own ebooks from ALL retailers possible?  Do you own e-reader devices?</a:t>
            </a:r>
          </a:p>
          <a:p>
            <a:pPr/>
          </a:p>
          <a:p>
            <a:pPr/>
            <a:r>
              <a:t>Afternoon BREAK?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You may be able to tap into family members to assist with certain things.</a:t>
            </a:r>
          </a:p>
          <a:p>
            <a:pPr/>
            <a:r>
              <a:t>Review the TMC Handout and the VREA Handout —there’s a laundry list of tasks you may want to farm out. </a:t>
            </a:r>
          </a:p>
          <a:p>
            <a:pPr/>
          </a:p>
          <a:p>
            <a:pPr/>
            <a:r>
              <a:t>	Why should you consider freelancers/assistants?</a:t>
            </a:r>
          </a:p>
          <a:p>
            <a:pPr/>
            <a:r>
              <a:t>		Tap into their expertise</a:t>
            </a:r>
          </a:p>
          <a:p>
            <a:pPr/>
            <a:r>
              <a:t>		Saves you time that you can use on writing</a:t>
            </a:r>
          </a:p>
          <a:p>
            <a:pPr/>
            <a:r>
              <a:t>		They’re more efficient and stay up to date in their fields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rPr b="1"/>
              <a:t>Assistant:</a:t>
            </a:r>
            <a:r>
              <a:t> family members who assist bookkeeping, uploading, price management</a:t>
            </a:r>
          </a:p>
          <a:p>
            <a:pPr/>
            <a:r>
              <a:rPr b="1"/>
              <a:t>Partner:</a:t>
            </a:r>
            <a:r>
              <a:t> someone you entrust with a project, cover artists, editors, formatters, web designers, newsletter pros </a:t>
            </a:r>
          </a:p>
          <a:p>
            <a:pPr/>
            <a:r>
              <a:rPr b="1"/>
              <a:t>Coach:</a:t>
            </a:r>
            <a:r>
              <a:t> anyone who helps you learn. Could be an editor, formatter, marketing professional, beta reader</a:t>
            </a:r>
          </a:p>
          <a:p>
            <a:pPr/>
            <a:r>
              <a:rPr b="1"/>
              <a:t>Manager: </a:t>
            </a:r>
            <a:r>
              <a:t>Often these are paid virtual assistants, they may supervise your book production team, they may manage your new book launch planning and deadlines; could be your agent. To an extent, they manage YOU.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If you’re seeking translators, Babelcube has a royalty match, Language+ Literary Translations is reputable.  </a:t>
            </a:r>
          </a:p>
          <a:p>
            <a:pPr/>
            <a:r>
              <a:t>If you’re seeking audio book narrators, ACX and Findaway Voices are the big companies that can provide that.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Should have a work-for-hire agreement with translators to protect your sole ownership of copyright of even the translated edition.</a:t>
            </a:r>
          </a:p>
          <a:p>
            <a:pPr/>
          </a:p>
          <a:p>
            <a:pPr/>
            <a:r>
              <a:t>Credit card/PayPal offers some chance you may be able to recoup money if the freelancer fails to deliver.</a:t>
            </a:r>
          </a:p>
          <a:p>
            <a:pPr/>
          </a:p>
          <a:p>
            <a:pPr/>
            <a:r>
              <a:t>Cover artists will usually retain copyright of their images, may require their name to appear on copyright page.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Email me any time:  </a:t>
            </a:r>
            <a:r>
              <a:rPr u="sng">
                <a:hlinkClick r:id="rId3" invalidUrl="" action="" tgtFrame="" tooltip="" history="1" highlightClick="0" endSnd="0"/>
              </a:rPr>
              <a:t>amy.atwell@authorems.com</a:t>
            </a:r>
          </a:p>
          <a:p>
            <a:pPr/>
          </a:p>
          <a:p>
            <a:pPr/>
            <a:r>
              <a:t>Join my Author Newsloop on </a:t>
            </a:r>
            <a:r>
              <a:rPr u="sng">
                <a:hlinkClick r:id="rId4" invalidUrl="" action="" tgtFrame="" tooltip="" history="1" highlightClick="0" endSnd="0"/>
              </a:rPr>
              <a:t>groups.io</a:t>
            </a:r>
            <a:r>
              <a:t>.  You can sign up at </a:t>
            </a:r>
            <a:r>
              <a:rPr u="sng">
                <a:hlinkClick r:id="rId5" invalidUrl="" action="" tgtFrame="" tooltip="" history="1" highlightClick="0" endSnd="0"/>
              </a:rPr>
              <a:t>www.authorems.com</a:t>
            </a:r>
            <a:r>
              <a:t> in the lower right hand corner on the footer. I post latest things I’ve discovered about retailers, changes in industry, links to interesting other resources. Announcement only, not a discussion loop.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2002 to 2012 represents HUGE changes in technology.  2020 to 2030 will continue to see rapid changes in technology and how people work, play, read. </a:t>
            </a:r>
          </a:p>
          <a:p>
            <a:pPr/>
            <a:r>
              <a:t>Think of how audio and video are becoming more prominent in our computer lives.</a:t>
            </a:r>
          </a:p>
          <a:p>
            <a:pPr/>
            <a:r>
              <a:t>Younger generations are increasingly tech savvy.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There’s no mystery about why authors work so hard to gain visibility for their books.  It’s HARD in the crowded marketplace.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ebooks</a:t>
            </a:r>
          </a:p>
          <a:p>
            <a:pPr/>
            <a:r>
              <a:t>print books</a:t>
            </a:r>
          </a:p>
          <a:p>
            <a:pPr/>
            <a:r>
              <a:t>audio books</a:t>
            </a:r>
          </a:p>
          <a:p>
            <a:pPr/>
            <a:r>
              <a:t>retailers vs distributors</a:t>
            </a:r>
          </a:p>
          <a:p>
            <a:pPr/>
            <a:r>
              <a:t>aggregators - StreetLib, PublishDrive</a:t>
            </a:r>
          </a:p>
          <a:p>
            <a:pPr/>
            <a:r>
              <a:t>Library distribution</a:t>
            </a:r>
          </a:p>
          <a:p>
            <a:pPr/>
            <a:r>
              <a:t>Translations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Note that all these predictions (except the first) are based on money. Basically, everyone in the industry is seeking ways to increase their incomes.</a:t>
            </a:r>
          </a:p>
          <a:p>
            <a:pPr/>
          </a:p>
          <a:p>
            <a:pPr/>
            <a:r>
              <a:t>We’ll discuss how organic reach is declining and why more this afternoon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1. SMART: specific, measurable, achievable, relevant, time-bound</a:t>
            </a:r>
          </a:p>
          <a:p>
            <a:pPr/>
            <a:r>
              <a:t>Everyone’s goals will be unique. If you don’t have goals, how do you know if you had a successful year?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2. Let’s identify some of these tasks—</a:t>
            </a:r>
          </a:p>
          <a:p>
            <a:pPr/>
          </a:p>
          <a:p>
            <a:pPr/>
            <a:r>
              <a:t>3. Changes that can impact: changes to preorder timelines, assetless, BN’s new custom sample, BISAC code updates, Amazon algorithm changes, GDPR/privacy regulations, updating retail site URL syntax (Apple)</a:t>
            </a:r>
          </a:p>
          <a:p>
            <a:pPr/>
          </a:p>
          <a:p>
            <a:pPr/>
            <a:r>
              <a:t>4. Identify tasks by category—</a:t>
            </a:r>
          </a:p>
          <a:p>
            <a:pPr/>
          </a:p>
          <a:p>
            <a:pPr/>
            <a:r>
              <a:t>5. Retail Year may drive your release schedule, promotions, merchandising opportunities, when are readers online, when do dashboards slow down or close for upgrades, when does it take longer to order print copies, post-Christmas, readers have new devices, possibly gift cards, etc. </a:t>
            </a:r>
          </a:p>
          <a:p>
            <a:pPr/>
          </a:p>
          <a:p>
            <a:pPr/>
            <a:r>
              <a:t>Take a BREAK 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Everything you do for your business will cost you either time or money. </a:t>
            </a:r>
          </a:p>
          <a:p>
            <a:pPr/>
            <a:r>
              <a:t>There will be certain things you will want to control.</a:t>
            </a:r>
          </a:p>
          <a:p>
            <a:pPr/>
            <a:r>
              <a:t>The magic comes with finding the right mix that works for you.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Do you publish commercially or indie?</a:t>
            </a:r>
          </a:p>
          <a:p>
            <a:pPr/>
            <a:r>
              <a:t>Social Media - post everywhere individually or use a media dashboard?</a:t>
            </a:r>
          </a:p>
          <a:p>
            <a:pPr/>
            <a:r>
              <a:t>Retail distribution - everywhere individually or use an aggregator?</a:t>
            </a:r>
          </a:p>
          <a:p>
            <a:pPr/>
            <a:r>
              <a:t>Freelancers — hire individually or hire a publishing service?</a:t>
            </a:r>
          </a:p>
          <a:p>
            <a:pPr/>
            <a:r>
              <a:t>Book Reviews - canvas and schedule individually or hire a book promo service?</a:t>
            </a:r>
          </a:p>
          <a:p>
            <a:pPr/>
            <a:r>
              <a:t>Understand what you’re paying for and be sure you get value.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2020 VISION:"/>
          <p:cNvSpPr txBox="1"/>
          <p:nvPr>
            <p:ph type="ctrTitle"/>
          </p:nvPr>
        </p:nvSpPr>
        <p:spPr>
          <a:xfrm>
            <a:off x="1244600" y="1040705"/>
            <a:ext cx="10464800" cy="1689795"/>
          </a:xfrm>
          <a:prstGeom prst="rect">
            <a:avLst/>
          </a:prstGeom>
        </p:spPr>
        <p:txBody>
          <a:bodyPr/>
          <a:lstStyle>
            <a:lvl1pPr>
              <a:defRPr sz="9000">
                <a:solidFill>
                  <a:srgbClr val="0222BC"/>
                </a:solidFill>
                <a:latin typeface="Josefin Sans"/>
                <a:ea typeface="Josefin Sans"/>
                <a:cs typeface="Josefin Sans"/>
                <a:sym typeface="Josefin Sans"/>
              </a:defRPr>
            </a:lvl1pPr>
          </a:lstStyle>
          <a:p>
            <a:pPr/>
            <a:r>
              <a:t>2020 VISION:</a:t>
            </a:r>
          </a:p>
        </p:txBody>
      </p:sp>
      <p:sp>
        <p:nvSpPr>
          <p:cNvPr id="120" name="Focus on Your  Author Career…"/>
          <p:cNvSpPr txBox="1"/>
          <p:nvPr>
            <p:ph type="subTitle" sz="half" idx="1"/>
          </p:nvPr>
        </p:nvSpPr>
        <p:spPr>
          <a:xfrm>
            <a:off x="1802333" y="2743200"/>
            <a:ext cx="9400134" cy="3852317"/>
          </a:xfrm>
          <a:prstGeom prst="rect">
            <a:avLst/>
          </a:prstGeom>
        </p:spPr>
        <p:txBody>
          <a:bodyPr/>
          <a:lstStyle/>
          <a:p>
            <a:pPr defTabSz="490727">
              <a:defRPr sz="6048">
                <a:solidFill>
                  <a:srgbClr val="0222BC"/>
                </a:solidFill>
                <a:latin typeface="Bodoni SvtyTwo SC ITC TT-Book"/>
                <a:ea typeface="Bodoni SvtyTwo SC ITC TT-Book"/>
                <a:cs typeface="Bodoni SvtyTwo SC ITC TT-Book"/>
                <a:sym typeface="Bodoni SvtyTwo SC ITC TT-Book"/>
              </a:defRPr>
            </a:pPr>
            <a:r>
              <a:t>Focus on Your  Author Career </a:t>
            </a:r>
          </a:p>
          <a:p>
            <a:pPr defTabSz="490727">
              <a:defRPr sz="6048">
                <a:solidFill>
                  <a:srgbClr val="0222BC"/>
                </a:solidFill>
                <a:latin typeface="Bodoni SvtyTwo SC ITC TT-Book"/>
                <a:ea typeface="Bodoni SvtyTwo SC ITC TT-Book"/>
                <a:cs typeface="Bodoni SvtyTwo SC ITC TT-Book"/>
                <a:sym typeface="Bodoni SvtyTwo SC ITC TT-Book"/>
              </a:defRPr>
            </a:pPr>
            <a:r>
              <a:t>This Year, This Decade</a:t>
            </a:r>
          </a:p>
          <a:p>
            <a:pPr defTabSz="490727">
              <a:defRPr sz="6048">
                <a:solidFill>
                  <a:srgbClr val="0222BC"/>
                </a:solidFill>
                <a:latin typeface="Bodoni SvtyTwo SC ITC TT-Book"/>
                <a:ea typeface="Bodoni SvtyTwo SC ITC TT-Book"/>
                <a:cs typeface="Bodoni SvtyTwo SC ITC TT-Book"/>
                <a:sym typeface="Bodoni SvtyTwo SC ITC TT-Book"/>
              </a:defRPr>
            </a:pPr>
          </a:p>
          <a:p>
            <a:pPr defTabSz="490727">
              <a:defRPr sz="6048">
                <a:solidFill>
                  <a:srgbClr val="0222BC"/>
                </a:solidFill>
                <a:latin typeface="Bodoni SvtyTwo SC ITC TT-Book"/>
                <a:ea typeface="Bodoni SvtyTwo SC ITC TT-Book"/>
                <a:cs typeface="Bodoni SvtyTwo SC ITC TT-Book"/>
                <a:sym typeface="Bodoni SvtyTwo SC ITC TT-Book"/>
              </a:defRPr>
            </a:pPr>
            <a:r>
              <a:t>Presented by Amy Atwell</a:t>
            </a:r>
          </a:p>
        </p:txBody>
      </p:sp>
      <p:pic>
        <p:nvPicPr>
          <p:cNvPr id="121" name="AEMS Logodark.png" descr="AEMS Logodark.png"/>
          <p:cNvPicPr>
            <a:picLocks noChangeAspect="1"/>
          </p:cNvPicPr>
          <p:nvPr/>
        </p:nvPicPr>
        <p:blipFill>
          <a:blip r:embed="rId2">
            <a:extLst/>
          </a:blip>
          <a:stretch>
            <a:fillRect/>
          </a:stretch>
        </p:blipFill>
        <p:spPr>
          <a:xfrm>
            <a:off x="4248551" y="7433716"/>
            <a:ext cx="4456898" cy="133707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Oval"/>
          <p:cNvSpPr/>
          <p:nvPr/>
        </p:nvSpPr>
        <p:spPr>
          <a:xfrm>
            <a:off x="5727700" y="4419600"/>
            <a:ext cx="4873477" cy="4821982"/>
          </a:xfrm>
          <a:prstGeom prst="ellipse">
            <a:avLst/>
          </a:prstGeom>
          <a:ln w="63500">
            <a:solidFill>
              <a:srgbClr val="0222BC"/>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2" name="Circle"/>
          <p:cNvSpPr/>
          <p:nvPr/>
        </p:nvSpPr>
        <p:spPr>
          <a:xfrm>
            <a:off x="2673350" y="4419600"/>
            <a:ext cx="4821982" cy="4821982"/>
          </a:xfrm>
          <a:prstGeom prst="ellipse">
            <a:avLst/>
          </a:prstGeom>
          <a:ln w="63500">
            <a:solidFill>
              <a:srgbClr val="AC1948"/>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3" name="Circle"/>
          <p:cNvSpPr/>
          <p:nvPr/>
        </p:nvSpPr>
        <p:spPr>
          <a:xfrm>
            <a:off x="4129509" y="2393950"/>
            <a:ext cx="4821982" cy="4821982"/>
          </a:xfrm>
          <a:prstGeom prst="ellipse">
            <a:avLst/>
          </a:prstGeom>
          <a:ln w="63500">
            <a:solidFill>
              <a:srgbClr val="00A8AA"/>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4" name="Time"/>
          <p:cNvSpPr txBox="1"/>
          <p:nvPr/>
        </p:nvSpPr>
        <p:spPr>
          <a:xfrm>
            <a:off x="5832068" y="3168930"/>
            <a:ext cx="1188264" cy="6471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Time</a:t>
            </a:r>
          </a:p>
        </p:txBody>
      </p:sp>
      <p:sp>
        <p:nvSpPr>
          <p:cNvPr id="175" name="Money"/>
          <p:cNvSpPr txBox="1"/>
          <p:nvPr/>
        </p:nvSpPr>
        <p:spPr>
          <a:xfrm>
            <a:off x="3383875" y="6950852"/>
            <a:ext cx="1579169"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Money</a:t>
            </a:r>
          </a:p>
        </p:txBody>
      </p:sp>
      <p:sp>
        <p:nvSpPr>
          <p:cNvPr id="176" name="Control"/>
          <p:cNvSpPr txBox="1"/>
          <p:nvPr/>
        </p:nvSpPr>
        <p:spPr>
          <a:xfrm>
            <a:off x="8151491" y="6950852"/>
            <a:ext cx="1731418"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Control</a:t>
            </a:r>
          </a:p>
        </p:txBody>
      </p:sp>
      <p:sp>
        <p:nvSpPr>
          <p:cNvPr id="177" name="Costs of Growing Your Business"/>
          <p:cNvSpPr txBox="1"/>
          <p:nvPr>
            <p:ph type="title" idx="4294967295"/>
          </p:nvPr>
        </p:nvSpPr>
        <p:spPr>
          <a:xfrm>
            <a:off x="952500" y="254000"/>
            <a:ext cx="11099800" cy="1388071"/>
          </a:xfrm>
          <a:prstGeom prst="rect">
            <a:avLst/>
          </a:prstGeom>
        </p:spPr>
        <p:txBody>
          <a:bodyPr/>
          <a:lstStyle>
            <a:lvl1pPr defTabSz="572516">
              <a:defRPr sz="7840">
                <a:solidFill>
                  <a:srgbClr val="0222BC"/>
                </a:solidFill>
                <a:latin typeface="Bebas Kai"/>
                <a:ea typeface="Bebas Kai"/>
                <a:cs typeface="Bebas Kai"/>
                <a:sym typeface="Bebas Kai"/>
              </a:defRPr>
            </a:lvl1pPr>
          </a:lstStyle>
          <a:p>
            <a:pPr/>
            <a:r>
              <a:t>Costs of Growing Your Business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le"/>
          <p:cNvSpPr/>
          <p:nvPr/>
        </p:nvSpPr>
        <p:spPr>
          <a:xfrm>
            <a:off x="7719138" y="2517551"/>
            <a:ext cx="1380183" cy="4718498"/>
          </a:xfrm>
          <a:prstGeom prst="rect">
            <a:avLst/>
          </a:prstGeom>
          <a:solidFill>
            <a:srgbClr val="94175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2" name="Rectangle"/>
          <p:cNvSpPr/>
          <p:nvPr/>
        </p:nvSpPr>
        <p:spPr>
          <a:xfrm>
            <a:off x="3905479" y="4057277"/>
            <a:ext cx="1380183" cy="3113833"/>
          </a:xfrm>
          <a:prstGeom prst="rect">
            <a:avLst/>
          </a:prstGeom>
          <a:solidFill>
            <a:srgbClr val="0433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3" name="Rectangle"/>
          <p:cNvSpPr/>
          <p:nvPr/>
        </p:nvSpPr>
        <p:spPr>
          <a:xfrm>
            <a:off x="5763815" y="4942036"/>
            <a:ext cx="1477170" cy="2241104"/>
          </a:xfrm>
          <a:prstGeom prst="rect">
            <a:avLst/>
          </a:prstGeom>
          <a:solidFill>
            <a:srgbClr val="00905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4" name="Time"/>
          <p:cNvSpPr txBox="1"/>
          <p:nvPr/>
        </p:nvSpPr>
        <p:spPr>
          <a:xfrm>
            <a:off x="4180432" y="7618070"/>
            <a:ext cx="83027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Time</a:t>
            </a:r>
          </a:p>
        </p:txBody>
      </p:sp>
      <p:sp>
        <p:nvSpPr>
          <p:cNvPr id="185" name="Money"/>
          <p:cNvSpPr txBox="1"/>
          <p:nvPr/>
        </p:nvSpPr>
        <p:spPr>
          <a:xfrm>
            <a:off x="5956960" y="7618070"/>
            <a:ext cx="109088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Money</a:t>
            </a:r>
          </a:p>
        </p:txBody>
      </p:sp>
      <p:sp>
        <p:nvSpPr>
          <p:cNvPr id="186" name="Control"/>
          <p:cNvSpPr txBox="1"/>
          <p:nvPr/>
        </p:nvSpPr>
        <p:spPr>
          <a:xfrm>
            <a:off x="7813040" y="7618070"/>
            <a:ext cx="119237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Control</a:t>
            </a:r>
          </a:p>
        </p:txBody>
      </p:sp>
      <p:sp>
        <p:nvSpPr>
          <p:cNvPr id="187" name="Decision matrix Includes:"/>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Decision matrix Includes: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How much time and money have you set aside for the task or project?…"/>
          <p:cNvSpPr txBox="1"/>
          <p:nvPr>
            <p:ph type="body" idx="4294967295"/>
          </p:nvPr>
        </p:nvSpPr>
        <p:spPr>
          <a:xfrm>
            <a:off x="952500" y="2672306"/>
            <a:ext cx="11099800" cy="6286501"/>
          </a:xfrm>
          <a:prstGeom prst="rect">
            <a:avLst/>
          </a:prstGeom>
        </p:spPr>
        <p:txBody>
          <a:bodyPr/>
          <a:lstStyle/>
          <a:p>
            <a:pPr>
              <a:defRPr>
                <a:solidFill>
                  <a:srgbClr val="0222BC"/>
                </a:solidFill>
              </a:defRPr>
            </a:pPr>
            <a:r>
              <a:t>How much time and money have you set aside for the task or project?</a:t>
            </a:r>
          </a:p>
          <a:p>
            <a:pPr>
              <a:defRPr>
                <a:solidFill>
                  <a:srgbClr val="0222BC"/>
                </a:solidFill>
              </a:defRPr>
            </a:pPr>
            <a:r>
              <a:t>How much control are you willing to hand over to a freelancer?</a:t>
            </a:r>
          </a:p>
          <a:p>
            <a:pPr>
              <a:defRPr>
                <a:solidFill>
                  <a:srgbClr val="0222BC"/>
                </a:solidFill>
              </a:defRPr>
            </a:pPr>
            <a:r>
              <a:t>What parts of the process are you good at?</a:t>
            </a:r>
          </a:p>
          <a:p>
            <a:pPr>
              <a:defRPr>
                <a:solidFill>
                  <a:srgbClr val="0222BC"/>
                </a:solidFill>
              </a:defRPr>
            </a:pPr>
            <a:r>
              <a:t>What, if anything, would you like to learn?</a:t>
            </a:r>
          </a:p>
          <a:p>
            <a:pPr>
              <a:defRPr>
                <a:solidFill>
                  <a:srgbClr val="0222BC"/>
                </a:solidFill>
              </a:defRPr>
            </a:pPr>
            <a:r>
              <a:t>Do you want an assistant, a partner, a coach, or a manager?</a:t>
            </a:r>
          </a:p>
        </p:txBody>
      </p:sp>
      <p:sp>
        <p:nvSpPr>
          <p:cNvPr id="192" name="Finding the Balance"/>
          <p:cNvSpPr txBox="1"/>
          <p:nvPr>
            <p:ph type="title" idx="4294967295"/>
          </p:nvPr>
        </p:nvSpPr>
        <p:spPr>
          <a:xfrm>
            <a:off x="892348" y="604264"/>
            <a:ext cx="7572796" cy="1388072"/>
          </a:xfrm>
          <a:prstGeom prst="rect">
            <a:avLst/>
          </a:prstGeom>
        </p:spPr>
        <p:txBody>
          <a:bodyPr/>
          <a:lstStyle>
            <a:lvl1pPr>
              <a:defRPr>
                <a:solidFill>
                  <a:srgbClr val="0222BC"/>
                </a:solidFill>
                <a:latin typeface="Bebas Kai"/>
                <a:ea typeface="Bebas Kai"/>
                <a:cs typeface="Bebas Kai"/>
                <a:sym typeface="Bebas Kai"/>
              </a:defRPr>
            </a:lvl1pPr>
          </a:lstStyle>
          <a:p>
            <a:pPr/>
            <a:r>
              <a:t>Finding the Balance</a:t>
            </a:r>
          </a:p>
        </p:txBody>
      </p:sp>
      <p:pic>
        <p:nvPicPr>
          <p:cNvPr id="193" name="Screen Shot 2020-01-16 at 3.10.24 PM.png" descr="Screen Shot 2020-01-16 at 3.10.24 PM.png"/>
          <p:cNvPicPr>
            <a:picLocks noChangeAspect="1"/>
          </p:cNvPicPr>
          <p:nvPr/>
        </p:nvPicPr>
        <p:blipFill>
          <a:blip r:embed="rId3">
            <a:extLst/>
          </a:blip>
          <a:stretch>
            <a:fillRect/>
          </a:stretch>
        </p:blipFill>
        <p:spPr>
          <a:xfrm>
            <a:off x="9918208" y="6332"/>
            <a:ext cx="2318918" cy="258393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Do you work better alone or with people?…"/>
          <p:cNvSpPr txBox="1"/>
          <p:nvPr>
            <p:ph type="body" idx="4294967295"/>
          </p:nvPr>
        </p:nvSpPr>
        <p:spPr>
          <a:xfrm>
            <a:off x="760014" y="2590800"/>
            <a:ext cx="11099801" cy="6286500"/>
          </a:xfrm>
          <a:prstGeom prst="rect">
            <a:avLst/>
          </a:prstGeom>
        </p:spPr>
        <p:txBody>
          <a:bodyPr/>
          <a:lstStyle/>
          <a:p>
            <a:pPr>
              <a:spcBef>
                <a:spcPts val="2400"/>
              </a:spcBef>
              <a:defRPr>
                <a:solidFill>
                  <a:srgbClr val="0222BC"/>
                </a:solidFill>
              </a:defRPr>
            </a:pPr>
            <a:r>
              <a:t>Do you work better alone or with people?</a:t>
            </a:r>
          </a:p>
          <a:p>
            <a:pPr>
              <a:spcBef>
                <a:spcPts val="2400"/>
              </a:spcBef>
              <a:defRPr>
                <a:solidFill>
                  <a:srgbClr val="0222BC"/>
                </a:solidFill>
              </a:defRPr>
            </a:pPr>
            <a:r>
              <a:t>Are you skilled in the necessary technology?</a:t>
            </a:r>
          </a:p>
          <a:p>
            <a:pPr>
              <a:spcBef>
                <a:spcPts val="2400"/>
              </a:spcBef>
              <a:defRPr>
                <a:solidFill>
                  <a:srgbClr val="0222BC"/>
                </a:solidFill>
              </a:defRPr>
            </a:pPr>
            <a:r>
              <a:t>Are you a fast learner?  </a:t>
            </a:r>
          </a:p>
          <a:p>
            <a:pPr>
              <a:spcBef>
                <a:spcPts val="2400"/>
              </a:spcBef>
              <a:defRPr>
                <a:solidFill>
                  <a:srgbClr val="0222BC"/>
                </a:solidFill>
              </a:defRPr>
            </a:pPr>
            <a:r>
              <a:t>Are you a patient person?</a:t>
            </a:r>
          </a:p>
          <a:p>
            <a:pPr>
              <a:spcBef>
                <a:spcPts val="2400"/>
              </a:spcBef>
              <a:defRPr>
                <a:solidFill>
                  <a:srgbClr val="0222BC"/>
                </a:solidFill>
              </a:defRPr>
            </a:pPr>
            <a:r>
              <a:t>Are you organized?</a:t>
            </a:r>
          </a:p>
          <a:p>
            <a:pPr>
              <a:spcBef>
                <a:spcPts val="2400"/>
              </a:spcBef>
              <a:defRPr>
                <a:solidFill>
                  <a:srgbClr val="0222BC"/>
                </a:solidFill>
              </a:defRPr>
            </a:pPr>
            <a:r>
              <a:t>Do you manage your time efficiently?</a:t>
            </a:r>
          </a:p>
          <a:p>
            <a:pPr>
              <a:spcBef>
                <a:spcPts val="2400"/>
              </a:spcBef>
              <a:defRPr>
                <a:solidFill>
                  <a:srgbClr val="0222BC"/>
                </a:solidFill>
              </a:defRPr>
            </a:pPr>
            <a:r>
              <a:t>Do you have any experience managing people?</a:t>
            </a:r>
          </a:p>
          <a:p>
            <a:pPr>
              <a:spcBef>
                <a:spcPts val="2400"/>
              </a:spcBef>
              <a:defRPr>
                <a:solidFill>
                  <a:srgbClr val="0222BC"/>
                </a:solidFill>
              </a:defRPr>
            </a:pPr>
            <a:r>
              <a:t>Are you good at meeting deadlines?</a:t>
            </a:r>
          </a:p>
        </p:txBody>
      </p:sp>
      <p:sp>
        <p:nvSpPr>
          <p:cNvPr id="198" name="Questions to Ask Yourself"/>
          <p:cNvSpPr txBox="1"/>
          <p:nvPr>
            <p:ph type="title" idx="4294967295"/>
          </p:nvPr>
        </p:nvSpPr>
        <p:spPr>
          <a:xfrm>
            <a:off x="976560" y="688477"/>
            <a:ext cx="8867891" cy="1388071"/>
          </a:xfrm>
          <a:prstGeom prst="rect">
            <a:avLst/>
          </a:prstGeom>
        </p:spPr>
        <p:txBody>
          <a:bodyPr/>
          <a:lstStyle>
            <a:lvl1pPr defTabSz="554990">
              <a:defRPr sz="7600">
                <a:solidFill>
                  <a:srgbClr val="0222BC"/>
                </a:solidFill>
                <a:latin typeface="Bebas Kai"/>
                <a:ea typeface="Bebas Kai"/>
                <a:cs typeface="Bebas Kai"/>
                <a:sym typeface="Bebas Kai"/>
              </a:defRPr>
            </a:lvl1pPr>
          </a:lstStyle>
          <a:p>
            <a:pPr/>
            <a:r>
              <a:t>Questions to Ask Yourself</a:t>
            </a:r>
          </a:p>
        </p:txBody>
      </p:sp>
      <p:pic>
        <p:nvPicPr>
          <p:cNvPr id="199" name="Screen Shot 2020-01-16 at 3.10.24 PM.png" descr="Screen Shot 2020-01-16 at 3.10.24 PM.png"/>
          <p:cNvPicPr>
            <a:picLocks noChangeAspect="1"/>
          </p:cNvPicPr>
          <p:nvPr/>
        </p:nvPicPr>
        <p:blipFill>
          <a:blip r:embed="rId3">
            <a:extLst/>
          </a:blip>
          <a:stretch>
            <a:fillRect/>
          </a:stretch>
        </p:blipFill>
        <p:spPr>
          <a:xfrm>
            <a:off x="10110693" y="90544"/>
            <a:ext cx="2318918" cy="258393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Virtual Real Estate Assessment"/>
          <p:cNvSpPr txBox="1"/>
          <p:nvPr>
            <p:ph type="title" idx="4294967295"/>
          </p:nvPr>
        </p:nvSpPr>
        <p:spPr>
          <a:xfrm>
            <a:off x="806612" y="3671928"/>
            <a:ext cx="11099801" cy="1388071"/>
          </a:xfrm>
          <a:prstGeom prst="rect">
            <a:avLst/>
          </a:prstGeom>
        </p:spPr>
        <p:txBody>
          <a:bodyPr/>
          <a:lstStyle>
            <a:lvl1pPr defTabSz="578358">
              <a:defRPr sz="7919">
                <a:solidFill>
                  <a:srgbClr val="0222BC"/>
                </a:solidFill>
                <a:latin typeface="Bebas Kai"/>
                <a:ea typeface="Bebas Kai"/>
                <a:cs typeface="Bebas Kai"/>
                <a:sym typeface="Bebas Kai"/>
              </a:defRPr>
            </a:lvl1pPr>
          </a:lstStyle>
          <a:p>
            <a:pPr/>
            <a:r>
              <a:t>Virtual Real Estate Assessment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Virtual Real Estate Assessment"/>
          <p:cNvSpPr txBox="1"/>
          <p:nvPr>
            <p:ph type="title" idx="4294967295"/>
          </p:nvPr>
        </p:nvSpPr>
        <p:spPr>
          <a:xfrm>
            <a:off x="952500" y="254000"/>
            <a:ext cx="11099800" cy="1388071"/>
          </a:xfrm>
          <a:prstGeom prst="rect">
            <a:avLst/>
          </a:prstGeom>
        </p:spPr>
        <p:txBody>
          <a:bodyPr/>
          <a:lstStyle>
            <a:lvl1pPr defTabSz="578358">
              <a:defRPr sz="7919">
                <a:solidFill>
                  <a:srgbClr val="0222BC"/>
                </a:solidFill>
                <a:latin typeface="Bebas Kai"/>
                <a:ea typeface="Bebas Kai"/>
                <a:cs typeface="Bebas Kai"/>
                <a:sym typeface="Bebas Kai"/>
              </a:defRPr>
            </a:lvl1pPr>
          </a:lstStyle>
          <a:p>
            <a:pPr/>
            <a:r>
              <a:t>Virtual Real Estate Assessment</a:t>
            </a:r>
          </a:p>
        </p:txBody>
      </p:sp>
      <p:sp>
        <p:nvSpPr>
          <p:cNvPr id="206" name="What is it?      A systematic review of your online presence…"/>
          <p:cNvSpPr txBox="1"/>
          <p:nvPr>
            <p:ph type="body" idx="4294967295"/>
          </p:nvPr>
        </p:nvSpPr>
        <p:spPr>
          <a:prstGeom prst="rect">
            <a:avLst/>
          </a:prstGeom>
        </p:spPr>
        <p:txBody>
          <a:bodyPr/>
          <a:lstStyle/>
          <a:p>
            <a:pPr marL="422275" indent="-422275" defTabSz="554990">
              <a:spcBef>
                <a:spcPts val="3900"/>
              </a:spcBef>
              <a:defRPr sz="3040">
                <a:solidFill>
                  <a:srgbClr val="0222BC"/>
                </a:solidFill>
              </a:defRPr>
            </a:pPr>
            <a:r>
              <a:t>What is it?</a:t>
            </a:r>
            <a:br/>
            <a:r>
              <a:t>     A systematic review of your online presence</a:t>
            </a:r>
          </a:p>
          <a:p>
            <a:pPr marL="422275" indent="-422275" defTabSz="554990">
              <a:spcBef>
                <a:spcPts val="3900"/>
              </a:spcBef>
              <a:defRPr sz="3040">
                <a:solidFill>
                  <a:srgbClr val="0222BC"/>
                </a:solidFill>
              </a:defRPr>
            </a:pPr>
            <a:r>
              <a:t>How often should I do it?</a:t>
            </a:r>
            <a:br/>
            <a:r>
              <a:t>    At least annually, better more often, definitely prior to a new book release or booking a big promotion</a:t>
            </a:r>
          </a:p>
          <a:p>
            <a:pPr marL="422275" indent="-422275" defTabSz="554990">
              <a:spcBef>
                <a:spcPts val="3900"/>
              </a:spcBef>
              <a:defRPr sz="3040">
                <a:solidFill>
                  <a:srgbClr val="0222BC"/>
                </a:solidFill>
              </a:defRPr>
            </a:pPr>
            <a:r>
              <a:t>Where do I start it?</a:t>
            </a:r>
            <a:br/>
            <a:r>
              <a:t>    Start with a Google search for your author name</a:t>
            </a:r>
          </a:p>
          <a:p>
            <a:pPr marL="422275" indent="-422275" defTabSz="554990">
              <a:spcBef>
                <a:spcPts val="3900"/>
              </a:spcBef>
              <a:defRPr sz="3040">
                <a:solidFill>
                  <a:srgbClr val="0222BC"/>
                </a:solidFill>
              </a:defRPr>
            </a:pPr>
            <a:r>
              <a:t>How long does it take?</a:t>
            </a:r>
            <a:br/>
            <a:r>
              <a:t>    Allot 2-3 hours to review your author name results, more if you include reviewing some or all of your book titles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et your goals — WHY are you online?…"/>
          <p:cNvSpPr txBox="1"/>
          <p:nvPr>
            <p:ph type="body" idx="4294967295"/>
          </p:nvPr>
        </p:nvSpPr>
        <p:spPr>
          <a:xfrm>
            <a:off x="952500" y="2061464"/>
            <a:ext cx="11099800" cy="6286501"/>
          </a:xfrm>
          <a:prstGeom prst="rect">
            <a:avLst/>
          </a:prstGeom>
        </p:spPr>
        <p:txBody>
          <a:bodyPr/>
          <a:lstStyle/>
          <a:p>
            <a:pPr marL="422275" indent="-422275" defTabSz="554990">
              <a:spcBef>
                <a:spcPts val="3900"/>
              </a:spcBef>
              <a:defRPr sz="3040">
                <a:solidFill>
                  <a:srgbClr val="0222BC"/>
                </a:solidFill>
              </a:defRPr>
            </a:pPr>
            <a:r>
              <a:t>Set your goals — WHY are you online?</a:t>
            </a:r>
          </a:p>
          <a:p>
            <a:pPr marL="422275" indent="-422275" defTabSz="554990">
              <a:spcBef>
                <a:spcPts val="3900"/>
              </a:spcBef>
              <a:defRPr sz="3040">
                <a:solidFill>
                  <a:srgbClr val="0222BC"/>
                </a:solidFill>
              </a:defRPr>
            </a:pPr>
            <a:r>
              <a:t>Get organized to save time</a:t>
            </a:r>
            <a:br/>
            <a:r>
              <a:t>   Build a browser menu of your social media links</a:t>
            </a:r>
            <a:br/>
            <a:r>
              <a:t>   Build a browser menu of your book retail links</a:t>
            </a:r>
            <a:br/>
            <a:r>
              <a:t>       If you have a lot of books, may need a spreadsheet</a:t>
            </a:r>
          </a:p>
          <a:p>
            <a:pPr marL="422275" indent="-422275" defTabSz="554990">
              <a:spcBef>
                <a:spcPts val="3900"/>
              </a:spcBef>
              <a:defRPr sz="3040">
                <a:solidFill>
                  <a:srgbClr val="0222BC"/>
                </a:solidFill>
              </a:defRPr>
            </a:pPr>
            <a:r>
              <a:t>Sign up for Google Alerts</a:t>
            </a:r>
          </a:p>
          <a:p>
            <a:pPr marL="422275" indent="-422275" defTabSz="554990">
              <a:spcBef>
                <a:spcPts val="3900"/>
              </a:spcBef>
              <a:defRPr sz="3040">
                <a:solidFill>
                  <a:srgbClr val="0222BC"/>
                </a:solidFill>
              </a:defRPr>
            </a:pPr>
            <a:r>
              <a:t>Review your website from different computer browsers and from your mobile phone</a:t>
            </a:r>
          </a:p>
          <a:p>
            <a:pPr marL="422275" indent="-422275" defTabSz="554990">
              <a:spcBef>
                <a:spcPts val="3900"/>
              </a:spcBef>
              <a:defRPr sz="3040">
                <a:solidFill>
                  <a:srgbClr val="0222BC"/>
                </a:solidFill>
              </a:defRPr>
            </a:pPr>
            <a:r>
              <a:t>Challenge: for one week, track time spent online</a:t>
            </a:r>
          </a:p>
        </p:txBody>
      </p:sp>
      <p:sp>
        <p:nvSpPr>
          <p:cNvPr id="209" name="Virtual Real Estate Assessment"/>
          <p:cNvSpPr txBox="1"/>
          <p:nvPr/>
        </p:nvSpPr>
        <p:spPr>
          <a:xfrm>
            <a:off x="724878" y="360223"/>
            <a:ext cx="11099801" cy="1388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78358">
              <a:defRPr b="0" sz="7919">
                <a:solidFill>
                  <a:srgbClr val="0222BC"/>
                </a:solidFill>
                <a:latin typeface="Bebas Kai"/>
                <a:ea typeface="Bebas Kai"/>
                <a:cs typeface="Bebas Kai"/>
                <a:sym typeface="Bebas Kai"/>
              </a:defRPr>
            </a:lvl1pPr>
          </a:lstStyle>
          <a:p>
            <a:pPr/>
            <a:r>
              <a:t>Virtual Real Estate Assessment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13" name="2D Pie Chart"/>
          <p:cNvGraphicFramePr/>
          <p:nvPr/>
        </p:nvGraphicFramePr>
        <p:xfrm>
          <a:off x="3703213" y="2885326"/>
          <a:ext cx="5656353" cy="5656353"/>
        </p:xfrm>
        <a:graphic xmlns:a="http://schemas.openxmlformats.org/drawingml/2006/main">
          <a:graphicData uri="http://schemas.openxmlformats.org/drawingml/2006/chart">
            <c:chart xmlns:c="http://schemas.openxmlformats.org/drawingml/2006/chart" r:id="rId2"/>
          </a:graphicData>
        </a:graphic>
      </p:graphicFrame>
      <p:sp>
        <p:nvSpPr>
          <p:cNvPr id="214" name="Website, Mailing List"/>
          <p:cNvSpPr txBox="1"/>
          <p:nvPr/>
        </p:nvSpPr>
        <p:spPr>
          <a:xfrm>
            <a:off x="9187376" y="3475632"/>
            <a:ext cx="2320150"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Website, Mailing List</a:t>
            </a:r>
          </a:p>
        </p:txBody>
      </p:sp>
      <p:sp>
        <p:nvSpPr>
          <p:cNvPr id="215" name="Facebook - Page, Profile, Groups"/>
          <p:cNvSpPr txBox="1"/>
          <p:nvPr/>
        </p:nvSpPr>
        <p:spPr>
          <a:xfrm>
            <a:off x="7760091" y="8492285"/>
            <a:ext cx="3109266"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Facebook - Page, Profile, Groups</a:t>
            </a:r>
          </a:p>
        </p:txBody>
      </p:sp>
      <p:sp>
        <p:nvSpPr>
          <p:cNvPr id="216" name="Twitter"/>
          <p:cNvSpPr txBox="1"/>
          <p:nvPr/>
        </p:nvSpPr>
        <p:spPr>
          <a:xfrm>
            <a:off x="2485126" y="6847823"/>
            <a:ext cx="110154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Twitter</a:t>
            </a:r>
          </a:p>
        </p:txBody>
      </p:sp>
      <p:sp>
        <p:nvSpPr>
          <p:cNvPr id="217" name="Pinterest, Instagram"/>
          <p:cNvSpPr txBox="1"/>
          <p:nvPr/>
        </p:nvSpPr>
        <p:spPr>
          <a:xfrm>
            <a:off x="1497273" y="4642575"/>
            <a:ext cx="2089401"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Pinterest, Instagram</a:t>
            </a:r>
          </a:p>
        </p:txBody>
      </p:sp>
      <p:sp>
        <p:nvSpPr>
          <p:cNvPr id="218" name="Amazon Author Page"/>
          <p:cNvSpPr txBox="1"/>
          <p:nvPr/>
        </p:nvSpPr>
        <p:spPr>
          <a:xfrm>
            <a:off x="4130033" y="2216141"/>
            <a:ext cx="31906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Amazon Author Page</a:t>
            </a:r>
          </a:p>
        </p:txBody>
      </p:sp>
      <p:sp>
        <p:nvSpPr>
          <p:cNvPr id="219" name="Goodreads"/>
          <p:cNvSpPr txBox="1"/>
          <p:nvPr/>
        </p:nvSpPr>
        <p:spPr>
          <a:xfrm>
            <a:off x="2177278" y="3101052"/>
            <a:ext cx="171724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Goodreads</a:t>
            </a:r>
          </a:p>
        </p:txBody>
      </p:sp>
      <p:sp>
        <p:nvSpPr>
          <p:cNvPr id="220" name="Sample of Time Spent"/>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Sample of Time Spent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VREA Punch List"/>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VREA Punch List</a:t>
            </a:r>
          </a:p>
        </p:txBody>
      </p:sp>
      <p:sp>
        <p:nvSpPr>
          <p:cNvPr id="223" name="Images good quality, current?…"/>
          <p:cNvSpPr txBox="1"/>
          <p:nvPr>
            <p:ph type="body" idx="4294967295"/>
          </p:nvPr>
        </p:nvSpPr>
        <p:spPr>
          <a:prstGeom prst="rect">
            <a:avLst/>
          </a:prstGeom>
        </p:spPr>
        <p:txBody>
          <a:bodyPr/>
          <a:lstStyle/>
          <a:p>
            <a:pPr>
              <a:defRPr>
                <a:solidFill>
                  <a:srgbClr val="0222BC"/>
                </a:solidFill>
              </a:defRPr>
            </a:pPr>
            <a:r>
              <a:t>Images good quality, current?</a:t>
            </a:r>
          </a:p>
          <a:p>
            <a:pPr>
              <a:defRPr>
                <a:solidFill>
                  <a:srgbClr val="0222BC"/>
                </a:solidFill>
              </a:defRPr>
            </a:pPr>
            <a:r>
              <a:t>Bio current? (short, medium, long bios)</a:t>
            </a:r>
          </a:p>
          <a:p>
            <a:pPr>
              <a:defRPr>
                <a:solidFill>
                  <a:srgbClr val="0222BC"/>
                </a:solidFill>
              </a:defRPr>
            </a:pPr>
            <a:r>
              <a:t>Most important info pinned at top or quickly found?</a:t>
            </a:r>
          </a:p>
          <a:p>
            <a:pPr>
              <a:defRPr>
                <a:solidFill>
                  <a:srgbClr val="0222BC"/>
                </a:solidFill>
              </a:defRPr>
            </a:pPr>
            <a:r>
              <a:t>Do you have a good mix of content? (not all promo)</a:t>
            </a:r>
          </a:p>
          <a:p>
            <a:pPr>
              <a:defRPr>
                <a:solidFill>
                  <a:srgbClr val="0222BC"/>
                </a:solidFill>
              </a:defRPr>
            </a:pPr>
            <a:r>
              <a:t>Do you interact with others?</a:t>
            </a:r>
          </a:p>
          <a:p>
            <a:pPr>
              <a:defRPr>
                <a:solidFill>
                  <a:srgbClr val="0222BC"/>
                </a:solidFill>
              </a:defRPr>
            </a:pPr>
            <a:r>
              <a:t>For books, are your categories/keywords current? Series information linking properly?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VREA for Books"/>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VREA for Books</a:t>
            </a:r>
          </a:p>
        </p:txBody>
      </p:sp>
      <p:sp>
        <p:nvSpPr>
          <p:cNvPr id="228" name="Make sure series info is connecting…"/>
          <p:cNvSpPr txBox="1"/>
          <p:nvPr>
            <p:ph type="body" idx="4294967295"/>
          </p:nvPr>
        </p:nvSpPr>
        <p:spPr>
          <a:prstGeom prst="rect">
            <a:avLst/>
          </a:prstGeom>
        </p:spPr>
        <p:txBody>
          <a:bodyPr/>
          <a:lstStyle/>
          <a:p>
            <a:pPr>
              <a:defRPr>
                <a:solidFill>
                  <a:srgbClr val="0222BC"/>
                </a:solidFill>
              </a:defRPr>
            </a:pPr>
            <a:r>
              <a:t>Make sure series info is connecting</a:t>
            </a:r>
          </a:p>
          <a:p>
            <a:pPr>
              <a:defRPr>
                <a:solidFill>
                  <a:srgbClr val="0222BC"/>
                </a:solidFill>
              </a:defRPr>
            </a:pPr>
            <a:r>
              <a:t>Review latest BISAC categories</a:t>
            </a:r>
          </a:p>
          <a:p>
            <a:pPr>
              <a:defRPr>
                <a:solidFill>
                  <a:srgbClr val="0222BC"/>
                </a:solidFill>
              </a:defRPr>
            </a:pPr>
            <a:r>
              <a:t>Is your book Fiction or YA Fiction</a:t>
            </a:r>
          </a:p>
          <a:p>
            <a:pPr>
              <a:defRPr>
                <a:solidFill>
                  <a:srgbClr val="0222BC"/>
                </a:solidFill>
              </a:defRPr>
            </a:pPr>
            <a:r>
              <a:t>Keywords on Amazon and BN are pretty different…</a:t>
            </a:r>
          </a:p>
          <a:p>
            <a:pPr>
              <a:defRPr>
                <a:solidFill>
                  <a:srgbClr val="0222BC"/>
                </a:solidFill>
              </a:defRPr>
            </a:pPr>
            <a:r>
              <a:t>You can apply for up to 10 categories on Amazon</a:t>
            </a:r>
          </a:p>
          <a:p>
            <a:pPr>
              <a:defRPr>
                <a:solidFill>
                  <a:srgbClr val="0222BC"/>
                </a:solidFill>
              </a:defRPr>
            </a:pPr>
            <a:r>
              <a:t>Long-tail search terms are the new normal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oday’s Plan"/>
          <p:cNvSpPr txBox="1"/>
          <p:nvPr>
            <p:ph type="title"/>
          </p:nvPr>
        </p:nvSpPr>
        <p:spPr>
          <a:prstGeom prst="rect">
            <a:avLst/>
          </a:prstGeom>
        </p:spPr>
        <p:txBody>
          <a:bodyPr/>
          <a:lstStyle>
            <a:lvl1pPr>
              <a:defRPr>
                <a:solidFill>
                  <a:srgbClr val="0222BC"/>
                </a:solidFill>
                <a:latin typeface="Bebas Kai"/>
                <a:ea typeface="Bebas Kai"/>
                <a:cs typeface="Bebas Kai"/>
                <a:sym typeface="Bebas Kai"/>
              </a:defRPr>
            </a:lvl1pPr>
          </a:lstStyle>
          <a:p>
            <a:pPr/>
            <a:r>
              <a:t>Today’s Plan</a:t>
            </a:r>
          </a:p>
        </p:txBody>
      </p:sp>
      <p:sp>
        <p:nvSpPr>
          <p:cNvPr id="124" name="How Publishing Has Changed Since 2000…"/>
          <p:cNvSpPr txBox="1"/>
          <p:nvPr>
            <p:ph type="body" idx="1"/>
          </p:nvPr>
        </p:nvSpPr>
        <p:spPr>
          <a:prstGeom prst="rect">
            <a:avLst/>
          </a:prstGeom>
        </p:spPr>
        <p:txBody>
          <a:bodyPr/>
          <a:lstStyle/>
          <a:p>
            <a:pPr marL="413384" indent="-413384" defTabSz="543305">
              <a:spcBef>
                <a:spcPts val="3900"/>
              </a:spcBef>
              <a:defRPr sz="2976">
                <a:solidFill>
                  <a:srgbClr val="0222BC"/>
                </a:solidFill>
              </a:defRPr>
            </a:pPr>
            <a:r>
              <a:t>How Publishing Has Changed Since 2000</a:t>
            </a:r>
          </a:p>
          <a:p>
            <a:pPr marL="413384" indent="-413384" defTabSz="543305">
              <a:spcBef>
                <a:spcPts val="3900"/>
              </a:spcBef>
              <a:defRPr sz="2976">
                <a:solidFill>
                  <a:srgbClr val="0222BC"/>
                </a:solidFill>
              </a:defRPr>
            </a:pPr>
            <a:r>
              <a:t>2020 Forecast of Future Trends</a:t>
            </a:r>
          </a:p>
          <a:p>
            <a:pPr marL="413384" indent="-413384" defTabSz="543305">
              <a:spcBef>
                <a:spcPts val="3900"/>
              </a:spcBef>
              <a:defRPr sz="2976">
                <a:solidFill>
                  <a:srgbClr val="0222BC"/>
                </a:solidFill>
              </a:defRPr>
            </a:pPr>
            <a:r>
              <a:t>Calendar Planning: Organizing and Planning Your Year</a:t>
            </a:r>
          </a:p>
          <a:p>
            <a:pPr marL="413384" indent="-413384" defTabSz="543305">
              <a:spcBef>
                <a:spcPts val="3900"/>
              </a:spcBef>
              <a:defRPr sz="2976">
                <a:solidFill>
                  <a:srgbClr val="0222BC"/>
                </a:solidFill>
              </a:defRPr>
            </a:pPr>
            <a:r>
              <a:t>Cost of Doing Business: Balancing Time | Money | Control</a:t>
            </a:r>
          </a:p>
          <a:p>
            <a:pPr marL="413384" indent="-413384" defTabSz="543305">
              <a:spcBef>
                <a:spcPts val="3900"/>
              </a:spcBef>
              <a:defRPr sz="2976">
                <a:solidFill>
                  <a:srgbClr val="0222BC"/>
                </a:solidFill>
              </a:defRPr>
            </a:pPr>
            <a:r>
              <a:t>Virtual Real Estate Assessment</a:t>
            </a:r>
          </a:p>
          <a:p>
            <a:pPr marL="413384" indent="-413384" defTabSz="543305">
              <a:spcBef>
                <a:spcPts val="3900"/>
              </a:spcBef>
              <a:defRPr sz="2976">
                <a:solidFill>
                  <a:srgbClr val="0222BC"/>
                </a:solidFill>
              </a:defRPr>
            </a:pPr>
            <a:r>
              <a:t>Working with Freelancers</a:t>
            </a:r>
          </a:p>
          <a:p>
            <a:pPr marL="413384" indent="-413384" defTabSz="543305">
              <a:spcBef>
                <a:spcPts val="3900"/>
              </a:spcBef>
              <a:defRPr sz="2976">
                <a:solidFill>
                  <a:srgbClr val="0222BC"/>
                </a:solidFill>
              </a:defRPr>
            </a:pPr>
            <a:r>
              <a:t>Bonus Time?  AMYTHING  i.e. Ask Amy Anything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Freelancers"/>
          <p:cNvSpPr txBox="1"/>
          <p:nvPr>
            <p:ph type="title" idx="4294967295"/>
          </p:nvPr>
        </p:nvSpPr>
        <p:spPr>
          <a:xfrm>
            <a:off x="952500" y="2943711"/>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Freelancers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Author Assistants"/>
          <p:cNvSpPr txBox="1"/>
          <p:nvPr/>
        </p:nvSpPr>
        <p:spPr>
          <a:xfrm>
            <a:off x="952500" y="1130136"/>
            <a:ext cx="11099800" cy="1388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solidFill>
                  <a:srgbClr val="0222BC"/>
                </a:solidFill>
                <a:latin typeface="Bebas Kai"/>
                <a:ea typeface="Bebas Kai"/>
                <a:cs typeface="Bebas Kai"/>
                <a:sym typeface="Bebas Kai"/>
              </a:defRPr>
            </a:lvl1pPr>
          </a:lstStyle>
          <a:p>
            <a:pPr/>
            <a:r>
              <a:t>Author Assistants</a:t>
            </a:r>
          </a:p>
        </p:txBody>
      </p:sp>
      <p:sp>
        <p:nvSpPr>
          <p:cNvPr id="235" name="Publishing Services"/>
          <p:cNvSpPr txBox="1"/>
          <p:nvPr/>
        </p:nvSpPr>
        <p:spPr>
          <a:xfrm>
            <a:off x="952500" y="3165221"/>
            <a:ext cx="11099800" cy="13880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solidFill>
                  <a:srgbClr val="0222BC"/>
                </a:solidFill>
                <a:latin typeface="Bebas Kai"/>
                <a:ea typeface="Bebas Kai"/>
                <a:cs typeface="Bebas Kai"/>
                <a:sym typeface="Bebas Kai"/>
              </a:defRPr>
            </a:lvl1pPr>
          </a:lstStyle>
          <a:p>
            <a:pPr/>
            <a:r>
              <a:t>Publishing Services</a:t>
            </a:r>
          </a:p>
        </p:txBody>
      </p:sp>
      <p:sp>
        <p:nvSpPr>
          <p:cNvPr id="236" name="Coaches     Consultants"/>
          <p:cNvSpPr txBox="1"/>
          <p:nvPr/>
        </p:nvSpPr>
        <p:spPr>
          <a:xfrm>
            <a:off x="952500" y="5200307"/>
            <a:ext cx="11099800" cy="13880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solidFill>
                  <a:srgbClr val="0222BC"/>
                </a:solidFill>
                <a:latin typeface="Bebas Kai"/>
                <a:ea typeface="Bebas Kai"/>
                <a:cs typeface="Bebas Kai"/>
                <a:sym typeface="Bebas Kai"/>
              </a:defRPr>
            </a:lvl1pPr>
          </a:lstStyle>
          <a:p>
            <a:pPr/>
            <a:r>
              <a:t>Coaches     Consultants</a:t>
            </a:r>
          </a:p>
        </p:txBody>
      </p:sp>
      <p:sp>
        <p:nvSpPr>
          <p:cNvPr id="237" name="Marketing &amp; Promotion Svcs"/>
          <p:cNvSpPr txBox="1"/>
          <p:nvPr/>
        </p:nvSpPr>
        <p:spPr>
          <a:xfrm>
            <a:off x="952500" y="7235393"/>
            <a:ext cx="11099800" cy="1388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solidFill>
                  <a:srgbClr val="0222BC"/>
                </a:solidFill>
                <a:latin typeface="Bebas Kai"/>
                <a:ea typeface="Bebas Kai"/>
                <a:cs typeface="Bebas Kai"/>
                <a:sym typeface="Bebas Kai"/>
              </a:defRPr>
            </a:lvl1pPr>
          </a:lstStyle>
          <a:p>
            <a:pPr/>
            <a:r>
              <a:t>Marketing &amp; Promotion Svcs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Who Do You Want ?"/>
          <p:cNvSpPr txBox="1"/>
          <p:nvPr>
            <p:ph type="title" idx="4294967295"/>
          </p:nvPr>
        </p:nvSpPr>
        <p:spPr>
          <a:xfrm>
            <a:off x="952500" y="820771"/>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Who Do You Want ?</a:t>
            </a:r>
          </a:p>
        </p:txBody>
      </p:sp>
      <p:sp>
        <p:nvSpPr>
          <p:cNvPr id="242" name="Assistant - someone who does tasks as directed…"/>
          <p:cNvSpPr txBox="1"/>
          <p:nvPr>
            <p:ph type="body" idx="4294967295"/>
          </p:nvPr>
        </p:nvSpPr>
        <p:spPr>
          <a:prstGeom prst="rect">
            <a:avLst/>
          </a:prstGeom>
        </p:spPr>
        <p:txBody>
          <a:bodyPr/>
          <a:lstStyle/>
          <a:p>
            <a:pPr>
              <a:defRPr>
                <a:solidFill>
                  <a:srgbClr val="0222BC"/>
                </a:solidFill>
              </a:defRPr>
            </a:pPr>
            <a:r>
              <a:t>Assistant - someone who does tasks as directed</a:t>
            </a:r>
          </a:p>
          <a:p>
            <a:pPr>
              <a:defRPr>
                <a:solidFill>
                  <a:srgbClr val="0222BC"/>
                </a:solidFill>
              </a:defRPr>
            </a:pPr>
            <a:r>
              <a:t>Partner - someone who handles projects and brings you the finished work</a:t>
            </a:r>
          </a:p>
          <a:p>
            <a:pPr>
              <a:defRPr>
                <a:solidFill>
                  <a:srgbClr val="0222BC"/>
                </a:solidFill>
              </a:defRPr>
            </a:pPr>
            <a:r>
              <a:t>Coach - someone who helps you learn how to do it yourself</a:t>
            </a:r>
          </a:p>
          <a:p>
            <a:pPr>
              <a:defRPr>
                <a:solidFill>
                  <a:srgbClr val="0222BC"/>
                </a:solidFill>
              </a:defRPr>
            </a:pPr>
            <a:r>
              <a:t>Manager - someone who oversees projects, keeping you informed throughout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Where Do You Find Them?"/>
          <p:cNvSpPr txBox="1"/>
          <p:nvPr>
            <p:ph type="title" idx="4294967295"/>
          </p:nvPr>
        </p:nvSpPr>
        <p:spPr>
          <a:xfrm>
            <a:off x="952500" y="820771"/>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Where Do You Find Them?</a:t>
            </a:r>
          </a:p>
        </p:txBody>
      </p:sp>
      <p:sp>
        <p:nvSpPr>
          <p:cNvPr id="247" name="Get recommendations from other authors, ask on loops or FB groups…"/>
          <p:cNvSpPr txBox="1"/>
          <p:nvPr>
            <p:ph type="body" idx="4294967295"/>
          </p:nvPr>
        </p:nvSpPr>
        <p:spPr>
          <a:prstGeom prst="rect">
            <a:avLst/>
          </a:prstGeom>
        </p:spPr>
        <p:txBody>
          <a:bodyPr/>
          <a:lstStyle/>
          <a:p>
            <a:pPr>
              <a:defRPr>
                <a:solidFill>
                  <a:srgbClr val="0322BC"/>
                </a:solidFill>
              </a:defRPr>
            </a:pPr>
            <a:r>
              <a:t>Get recommendations from other authors, ask on loops or FB groups</a:t>
            </a:r>
          </a:p>
          <a:p>
            <a:pPr>
              <a:defRPr>
                <a:solidFill>
                  <a:srgbClr val="0322BC"/>
                </a:solidFill>
              </a:defRPr>
            </a:pPr>
            <a:r>
              <a:t>Alliance for Independent Authors </a:t>
            </a:r>
          </a:p>
          <a:p>
            <a:pPr>
              <a:defRPr>
                <a:solidFill>
                  <a:srgbClr val="0322BC"/>
                </a:solidFill>
              </a:defRPr>
            </a:pPr>
            <a:r>
              <a:t>Reedsy ($$)</a:t>
            </a:r>
          </a:p>
          <a:p>
            <a:pPr>
              <a:defRPr>
                <a:solidFill>
                  <a:srgbClr val="0322BC"/>
                </a:solidFill>
              </a:defRPr>
            </a:pPr>
            <a:r>
              <a:t>LinkedIn</a:t>
            </a:r>
          </a:p>
          <a:p>
            <a:pPr>
              <a:defRPr>
                <a:solidFill>
                  <a:srgbClr val="0322BC"/>
                </a:solidFill>
              </a:defRPr>
            </a:pPr>
            <a:r>
              <a:t>Check the retailer dashboards for publishing partners</a:t>
            </a:r>
          </a:p>
          <a:p>
            <a:pPr>
              <a:defRPr>
                <a:solidFill>
                  <a:srgbClr val="0322BC"/>
                </a:solidFill>
              </a:defRPr>
            </a:pPr>
            <a:r>
              <a:t>Fiverr is not where the serious freelancers are hanging out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Hiring Help"/>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Hiring Help</a:t>
            </a:r>
          </a:p>
        </p:txBody>
      </p:sp>
      <p:sp>
        <p:nvSpPr>
          <p:cNvPr id="252" name="Identify what task/project you want done…"/>
          <p:cNvSpPr txBox="1"/>
          <p:nvPr>
            <p:ph type="body" idx="4294967295"/>
          </p:nvPr>
        </p:nvSpPr>
        <p:spPr>
          <a:xfrm>
            <a:off x="1464780" y="1802904"/>
            <a:ext cx="10075240" cy="6494937"/>
          </a:xfrm>
          <a:prstGeom prst="rect">
            <a:avLst/>
          </a:prstGeom>
        </p:spPr>
        <p:txBody>
          <a:bodyPr/>
          <a:lstStyle/>
          <a:p>
            <a:pPr>
              <a:defRPr>
                <a:solidFill>
                  <a:srgbClr val="0222BC"/>
                </a:solidFill>
              </a:defRPr>
            </a:pPr>
            <a:r>
              <a:t>Identify what task/project you want done</a:t>
            </a:r>
          </a:p>
          <a:p>
            <a:pPr>
              <a:defRPr>
                <a:solidFill>
                  <a:srgbClr val="0222BC"/>
                </a:solidFill>
              </a:defRPr>
            </a:pPr>
            <a:r>
              <a:t>Know your budget and your deadline</a:t>
            </a:r>
          </a:p>
          <a:p>
            <a:pPr>
              <a:defRPr>
                <a:solidFill>
                  <a:srgbClr val="0222BC"/>
                </a:solidFill>
              </a:defRPr>
            </a:pPr>
            <a:r>
              <a:t>Communicate your expectations</a:t>
            </a:r>
          </a:p>
          <a:p>
            <a:pPr>
              <a:defRPr>
                <a:solidFill>
                  <a:srgbClr val="0222BC"/>
                </a:solidFill>
              </a:defRPr>
            </a:pPr>
            <a:r>
              <a:t>Ask for references, examples of previous work</a:t>
            </a:r>
          </a:p>
          <a:p>
            <a:pPr>
              <a:defRPr>
                <a:solidFill>
                  <a:srgbClr val="0222BC"/>
                </a:solidFill>
              </a:defRPr>
            </a:pPr>
            <a:r>
              <a:t>Start small, perhaps a trial project or sample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Be Businesslike"/>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Be Businesslike</a:t>
            </a:r>
          </a:p>
        </p:txBody>
      </p:sp>
      <p:sp>
        <p:nvSpPr>
          <p:cNvPr id="255" name="Ask if there’s an agreement, if not, use emails to track what was promised on each side…"/>
          <p:cNvSpPr txBox="1"/>
          <p:nvPr>
            <p:ph type="body" idx="4294967295"/>
          </p:nvPr>
        </p:nvSpPr>
        <p:spPr>
          <a:xfrm>
            <a:off x="1464780" y="1802904"/>
            <a:ext cx="10596117" cy="7629765"/>
          </a:xfrm>
          <a:prstGeom prst="rect">
            <a:avLst/>
          </a:prstGeom>
        </p:spPr>
        <p:txBody>
          <a:bodyPr/>
          <a:lstStyle/>
          <a:p>
            <a:pPr>
              <a:defRPr>
                <a:solidFill>
                  <a:srgbClr val="0222BC"/>
                </a:solidFill>
              </a:defRPr>
            </a:pPr>
            <a:r>
              <a:t>Ask if there’s an agreement, if not, use emails to track what was promised on each side</a:t>
            </a:r>
          </a:p>
          <a:p>
            <a:pPr>
              <a:defRPr>
                <a:solidFill>
                  <a:srgbClr val="0222BC"/>
                </a:solidFill>
              </a:defRPr>
            </a:pPr>
            <a:r>
              <a:t>Understand the payment schedule, ask if there’s a kill fee, use credit card or PayPal </a:t>
            </a:r>
          </a:p>
          <a:p>
            <a:pPr>
              <a:defRPr>
                <a:solidFill>
                  <a:srgbClr val="0222BC"/>
                </a:solidFill>
              </a:defRPr>
            </a:pPr>
            <a:r>
              <a:t>If your deadline is approaching and you haven’t received the project, reiterate the importance</a:t>
            </a:r>
          </a:p>
          <a:p>
            <a:pPr>
              <a:defRPr>
                <a:solidFill>
                  <a:srgbClr val="0222BC"/>
                </a:solidFill>
              </a:defRPr>
            </a:pPr>
            <a:r>
              <a:t>If working with friends or family members, establish that this project is business</a:t>
            </a:r>
          </a:p>
          <a:p>
            <a:pPr>
              <a:defRPr>
                <a:solidFill>
                  <a:srgbClr val="0222BC"/>
                </a:solidFill>
              </a:defRPr>
            </a:pPr>
            <a:r>
              <a:t>If you found the freelancer through a service, give the service feedback</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Questions ???"/>
          <p:cNvSpPr txBox="1"/>
          <p:nvPr>
            <p:ph type="title" idx="4294967295"/>
          </p:nvPr>
        </p:nvSpPr>
        <p:spPr>
          <a:xfrm>
            <a:off x="952500" y="548768"/>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Questions ???</a:t>
            </a:r>
          </a:p>
        </p:txBody>
      </p:sp>
      <p:pic>
        <p:nvPicPr>
          <p:cNvPr id="260" name="Anticipation.JPG" descr="Anticipation.JPG"/>
          <p:cNvPicPr>
            <a:picLocks noChangeAspect="1"/>
          </p:cNvPicPr>
          <p:nvPr/>
        </p:nvPicPr>
        <p:blipFill>
          <a:blip r:embed="rId3">
            <a:extLst/>
          </a:blip>
          <a:srcRect l="0" t="0" r="0" b="28189"/>
          <a:stretch>
            <a:fillRect/>
          </a:stretch>
        </p:blipFill>
        <p:spPr>
          <a:xfrm>
            <a:off x="2892425" y="2401022"/>
            <a:ext cx="7219939" cy="630188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What Came Before…"/>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What Came Before…</a:t>
            </a:r>
          </a:p>
        </p:txBody>
      </p:sp>
      <p:sp>
        <p:nvSpPr>
          <p:cNvPr id="129" name="1986 — OverDrive founded;  2016 acquired by Rakuten Kobo; 2019 sold to KKR…"/>
          <p:cNvSpPr txBox="1"/>
          <p:nvPr>
            <p:ph type="body" sz="half" idx="4294967295"/>
          </p:nvPr>
        </p:nvSpPr>
        <p:spPr>
          <a:xfrm>
            <a:off x="823966" y="1837180"/>
            <a:ext cx="4856367" cy="7199363"/>
          </a:xfrm>
          <a:prstGeom prst="rect">
            <a:avLst/>
          </a:prstGeom>
        </p:spPr>
        <p:txBody>
          <a:bodyPr/>
          <a:lstStyle/>
          <a:p>
            <a:pPr marL="311150" indent="-311150" defTabSz="408940">
              <a:spcBef>
                <a:spcPts val="2900"/>
              </a:spcBef>
              <a:defRPr sz="2240">
                <a:solidFill>
                  <a:srgbClr val="0222BC"/>
                </a:solidFill>
              </a:defRPr>
            </a:pPr>
            <a:r>
              <a:t>1986 — OverDrive founded; </a:t>
            </a:r>
            <a:br/>
            <a:r>
              <a:t>2016 acquired by Rakuten Kobo; 2019 sold to KKR </a:t>
            </a:r>
          </a:p>
          <a:p>
            <a:pPr marL="311150" indent="-311150" defTabSz="408940">
              <a:spcBef>
                <a:spcPts val="2900"/>
              </a:spcBef>
              <a:defRPr sz="2240">
                <a:solidFill>
                  <a:srgbClr val="0222BC"/>
                </a:solidFill>
              </a:defRPr>
            </a:pPr>
            <a:r>
              <a:t>2002 — First BlackBerry phone; iPhone followed in 2007</a:t>
            </a:r>
          </a:p>
          <a:p>
            <a:pPr marL="311150" indent="-311150" defTabSz="408940">
              <a:spcBef>
                <a:spcPts val="2900"/>
              </a:spcBef>
              <a:defRPr sz="2240">
                <a:solidFill>
                  <a:srgbClr val="0222BC"/>
                </a:solidFill>
              </a:defRPr>
            </a:pPr>
            <a:r>
              <a:t>2003 — MySpace founded</a:t>
            </a:r>
          </a:p>
          <a:p>
            <a:pPr marL="311150" indent="-311150" defTabSz="408940">
              <a:spcBef>
                <a:spcPts val="2900"/>
              </a:spcBef>
              <a:defRPr sz="2240">
                <a:solidFill>
                  <a:srgbClr val="0222BC"/>
                </a:solidFill>
              </a:defRPr>
            </a:pPr>
            <a:r>
              <a:t>2004 — Facebook launched; </a:t>
            </a:r>
            <a:br/>
            <a:r>
              <a:t>IPO in 2013</a:t>
            </a:r>
          </a:p>
          <a:p>
            <a:pPr marL="311150" indent="-311150" defTabSz="408940">
              <a:spcBef>
                <a:spcPts val="2900"/>
              </a:spcBef>
              <a:defRPr sz="2240">
                <a:solidFill>
                  <a:srgbClr val="0222BC"/>
                </a:solidFill>
              </a:defRPr>
            </a:pPr>
            <a:r>
              <a:t>2005 — YouTube founded; purchased by Google in 2006</a:t>
            </a:r>
          </a:p>
          <a:p>
            <a:pPr marL="311150" indent="-311150" defTabSz="408940">
              <a:spcBef>
                <a:spcPts val="2900"/>
              </a:spcBef>
              <a:defRPr sz="2240">
                <a:solidFill>
                  <a:srgbClr val="0222BC"/>
                </a:solidFill>
              </a:defRPr>
            </a:pPr>
            <a:r>
              <a:t>2006 — Twitter is launched; </a:t>
            </a:r>
            <a:br/>
            <a:r>
              <a:t>IPO in 2013</a:t>
            </a:r>
          </a:p>
          <a:p>
            <a:pPr marL="311150" indent="-311150" defTabSz="408940">
              <a:spcBef>
                <a:spcPts val="2900"/>
              </a:spcBef>
              <a:defRPr sz="2240">
                <a:solidFill>
                  <a:srgbClr val="0222BC"/>
                </a:solidFill>
              </a:defRPr>
            </a:pPr>
            <a:r>
              <a:t>2007 — Amazon releases first Kindle</a:t>
            </a:r>
          </a:p>
        </p:txBody>
      </p:sp>
      <p:sp>
        <p:nvSpPr>
          <p:cNvPr id="130" name="2008 — Smashwords founded…"/>
          <p:cNvSpPr txBox="1"/>
          <p:nvPr/>
        </p:nvSpPr>
        <p:spPr>
          <a:xfrm>
            <a:off x="7495047" y="1837180"/>
            <a:ext cx="4988496" cy="71993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24485" indent="-324485" algn="l" defTabSz="426466">
              <a:spcBef>
                <a:spcPts val="3000"/>
              </a:spcBef>
              <a:buSzPct val="145000"/>
              <a:buChar char="•"/>
              <a:defRPr b="0" sz="2336">
                <a:solidFill>
                  <a:srgbClr val="0222BC"/>
                </a:solidFill>
              </a:defRPr>
            </a:pPr>
            <a:r>
              <a:t>2008 — Smashwords founded</a:t>
            </a:r>
          </a:p>
          <a:p>
            <a:pPr marL="324485" indent="-324485" algn="l" defTabSz="426466">
              <a:spcBef>
                <a:spcPts val="3000"/>
              </a:spcBef>
              <a:buSzPct val="145000"/>
              <a:buChar char="•"/>
              <a:defRPr b="0" sz="2336">
                <a:solidFill>
                  <a:srgbClr val="0222BC"/>
                </a:solidFill>
              </a:defRPr>
            </a:pPr>
            <a:r>
              <a:t>2009 — BN releases first Nook </a:t>
            </a:r>
          </a:p>
          <a:p>
            <a:pPr marL="324485" indent="-324485" algn="l" defTabSz="426466">
              <a:spcBef>
                <a:spcPts val="3000"/>
              </a:spcBef>
              <a:buSzPct val="145000"/>
              <a:buChar char="•"/>
              <a:defRPr b="0" sz="2336">
                <a:solidFill>
                  <a:srgbClr val="0222BC"/>
                </a:solidFill>
              </a:defRPr>
            </a:pPr>
            <a:r>
              <a:t>2009 — Kobo launches ebook store; 2010 releases first Kobo device</a:t>
            </a:r>
          </a:p>
          <a:p>
            <a:pPr marL="324485" indent="-324485" algn="l" defTabSz="426466">
              <a:spcBef>
                <a:spcPts val="3000"/>
              </a:spcBef>
              <a:buSzPct val="145000"/>
              <a:buChar char="•"/>
              <a:defRPr b="0" sz="2336">
                <a:solidFill>
                  <a:srgbClr val="0222BC"/>
                </a:solidFill>
              </a:defRPr>
            </a:pPr>
            <a:r>
              <a:t>2010 — Apple releases first iPad; launches iBooks app and store</a:t>
            </a:r>
          </a:p>
          <a:p>
            <a:pPr marL="324485" indent="-324485" algn="l" defTabSz="426466">
              <a:spcBef>
                <a:spcPts val="3000"/>
              </a:spcBef>
              <a:buSzPct val="145000"/>
              <a:buChar char="•"/>
              <a:defRPr b="0" sz="2336">
                <a:solidFill>
                  <a:srgbClr val="0222BC"/>
                </a:solidFill>
              </a:defRPr>
            </a:pPr>
            <a:r>
              <a:t>2011 — Borders Groups liquidates, closes WaldenBooks and Borders stores</a:t>
            </a:r>
          </a:p>
          <a:p>
            <a:pPr marL="324485" indent="-324485" algn="l" defTabSz="426466">
              <a:spcBef>
                <a:spcPts val="3000"/>
              </a:spcBef>
              <a:buSzPct val="145000"/>
              <a:buChar char="•"/>
              <a:defRPr b="0" sz="2336">
                <a:solidFill>
                  <a:srgbClr val="0222BC"/>
                </a:solidFill>
              </a:defRPr>
            </a:pPr>
            <a:r>
              <a:t>2012 — Google Play launches its online store</a:t>
            </a:r>
          </a:p>
          <a:p>
            <a:pPr marL="324485" indent="-324485" algn="l" defTabSz="426466">
              <a:spcBef>
                <a:spcPts val="3000"/>
              </a:spcBef>
              <a:buSzPct val="145000"/>
              <a:buChar char="•"/>
              <a:defRPr b="0" sz="2336">
                <a:solidFill>
                  <a:srgbClr val="0222BC"/>
                </a:solidFill>
              </a:defRPr>
            </a:pPr>
            <a:r>
              <a:t>2012 — Draft2Digital founded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he Rise of Book Availability"/>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The Rise of Book Availability</a:t>
            </a:r>
          </a:p>
        </p:txBody>
      </p:sp>
      <p:sp>
        <p:nvSpPr>
          <p:cNvPr id="135" name="1990…"/>
          <p:cNvSpPr txBox="1"/>
          <p:nvPr/>
        </p:nvSpPr>
        <p:spPr>
          <a:xfrm>
            <a:off x="1028700" y="2628900"/>
            <a:ext cx="4323458" cy="424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4" indent="0">
              <a:defRPr b="0" sz="8000">
                <a:solidFill>
                  <a:srgbClr val="0222BC"/>
                </a:solidFill>
                <a:latin typeface="Bebas Kai"/>
                <a:ea typeface="Bebas Kai"/>
                <a:cs typeface="Bebas Kai"/>
                <a:sym typeface="Bebas Kai"/>
              </a:defRPr>
            </a:pPr>
            <a:r>
              <a:t>1990</a:t>
            </a:r>
          </a:p>
          <a:p>
            <a:pPr lvl="4" indent="0">
              <a:defRPr b="0" sz="8000">
                <a:solidFill>
                  <a:srgbClr val="0222BC"/>
                </a:solidFill>
                <a:latin typeface="Bebas Kai"/>
                <a:ea typeface="Bebas Kai"/>
                <a:cs typeface="Bebas Kai"/>
                <a:sym typeface="Bebas Kai"/>
              </a:defRPr>
            </a:pPr>
          </a:p>
          <a:p>
            <a:pPr lvl="4" indent="0">
              <a:defRPr b="0" sz="8000">
                <a:solidFill>
                  <a:srgbClr val="0222BC"/>
                </a:solidFill>
                <a:latin typeface="Bebas Kai"/>
                <a:ea typeface="Bebas Kai"/>
                <a:cs typeface="Bebas Kai"/>
                <a:sym typeface="Bebas Kai"/>
              </a:defRPr>
            </a:pPr>
            <a:r>
              <a:t>500,000</a:t>
            </a:r>
          </a:p>
        </p:txBody>
      </p:sp>
      <p:sp>
        <p:nvSpPr>
          <p:cNvPr id="136" name="2020…"/>
          <p:cNvSpPr txBox="1"/>
          <p:nvPr/>
        </p:nvSpPr>
        <p:spPr>
          <a:xfrm>
            <a:off x="7124700" y="2717800"/>
            <a:ext cx="4323458" cy="406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4" indent="0" defTabSz="572516">
              <a:defRPr b="0" sz="7840">
                <a:solidFill>
                  <a:srgbClr val="0222BC"/>
                </a:solidFill>
                <a:latin typeface="Bebas Kai"/>
                <a:ea typeface="Bebas Kai"/>
                <a:cs typeface="Bebas Kai"/>
                <a:sym typeface="Bebas Kai"/>
              </a:defRPr>
            </a:pPr>
            <a:r>
              <a:t>2020</a:t>
            </a:r>
          </a:p>
          <a:p>
            <a:pPr lvl="4" indent="0" defTabSz="572516">
              <a:defRPr b="0" sz="7840">
                <a:solidFill>
                  <a:srgbClr val="0222BC"/>
                </a:solidFill>
                <a:latin typeface="Bebas Kai"/>
                <a:ea typeface="Bebas Kai"/>
                <a:cs typeface="Bebas Kai"/>
                <a:sym typeface="Bebas Kai"/>
              </a:defRPr>
            </a:pPr>
          </a:p>
          <a:p>
            <a:pPr lvl="4" indent="0" defTabSz="572516">
              <a:defRPr b="0" sz="7840">
                <a:solidFill>
                  <a:srgbClr val="0222BC"/>
                </a:solidFill>
                <a:latin typeface="Bebas Kai"/>
                <a:ea typeface="Bebas Kai"/>
                <a:cs typeface="Bebas Kai"/>
                <a:sym typeface="Bebas Kai"/>
              </a:defRPr>
            </a:pPr>
            <a:r>
              <a:t>15,000,000+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CURRENT TRENDS"/>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CURRENT TRENDS</a:t>
            </a:r>
          </a:p>
        </p:txBody>
      </p:sp>
      <p:sp>
        <p:nvSpPr>
          <p:cNvPr id="141" name="Popular backlist titles made 50%+ of book sales Q1 2019…"/>
          <p:cNvSpPr txBox="1"/>
          <p:nvPr>
            <p:ph type="body" idx="4294967295"/>
          </p:nvPr>
        </p:nvSpPr>
        <p:spPr>
          <a:xfrm>
            <a:off x="952500" y="1677937"/>
            <a:ext cx="11099800" cy="7199363"/>
          </a:xfrm>
          <a:prstGeom prst="rect">
            <a:avLst/>
          </a:prstGeom>
        </p:spPr>
        <p:txBody>
          <a:bodyPr/>
          <a:lstStyle/>
          <a:p>
            <a:pPr>
              <a:defRPr>
                <a:solidFill>
                  <a:srgbClr val="0222BC"/>
                </a:solidFill>
              </a:defRPr>
            </a:pPr>
            <a:r>
              <a:t>Popular backlist titles made 50%+ of book sales Q1 2019</a:t>
            </a:r>
          </a:p>
          <a:p>
            <a:pPr>
              <a:defRPr>
                <a:solidFill>
                  <a:srgbClr val="0222BC"/>
                </a:solidFill>
              </a:defRPr>
            </a:pPr>
            <a:r>
              <a:t>Ebooks continue to be profitable for indies and novelists who find their audiences</a:t>
            </a:r>
          </a:p>
          <a:p>
            <a:pPr>
              <a:defRPr>
                <a:solidFill>
                  <a:srgbClr val="0222BC"/>
                </a:solidFill>
              </a:defRPr>
            </a:pPr>
            <a:r>
              <a:t>Stats indicate that print books are regaining share — but that may be children’s books and non-fiction titles</a:t>
            </a:r>
          </a:p>
          <a:p>
            <a:pPr>
              <a:defRPr>
                <a:solidFill>
                  <a:srgbClr val="0222BC"/>
                </a:solidFill>
              </a:defRPr>
            </a:pPr>
            <a:r>
              <a:t>Audio Books continue to gain share</a:t>
            </a:r>
          </a:p>
          <a:p>
            <a:pPr>
              <a:defRPr>
                <a:solidFill>
                  <a:srgbClr val="0222BC"/>
                </a:solidFill>
              </a:defRPr>
            </a:pPr>
            <a:r>
              <a:t>Comics and graphic novels continue to gain share</a:t>
            </a:r>
          </a:p>
          <a:p>
            <a:pPr>
              <a:defRPr>
                <a:solidFill>
                  <a:srgbClr val="0222BC"/>
                </a:solidFill>
              </a:defRPr>
            </a:pPr>
            <a:r>
              <a:t>OverDrive = 326M library downloads of ebooks and audio books in 2018</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KDP Logo.png" descr="KDP Logo.png"/>
          <p:cNvPicPr>
            <a:picLocks noChangeAspect="1"/>
          </p:cNvPicPr>
          <p:nvPr/>
        </p:nvPicPr>
        <p:blipFill>
          <a:blip r:embed="rId3">
            <a:extLst/>
          </a:blip>
          <a:stretch>
            <a:fillRect/>
          </a:stretch>
        </p:blipFill>
        <p:spPr>
          <a:xfrm>
            <a:off x="1087338" y="2260779"/>
            <a:ext cx="3117492" cy="2093498"/>
          </a:xfrm>
          <a:prstGeom prst="rect">
            <a:avLst/>
          </a:prstGeom>
          <a:ln w="12700">
            <a:miter lim="400000"/>
          </a:ln>
        </p:spPr>
      </p:pic>
      <p:pic>
        <p:nvPicPr>
          <p:cNvPr id="144" name="Apple_Books_Icon.png" descr="Apple_Books_Icon.png"/>
          <p:cNvPicPr>
            <a:picLocks noChangeAspect="1"/>
          </p:cNvPicPr>
          <p:nvPr/>
        </p:nvPicPr>
        <p:blipFill>
          <a:blip r:embed="rId4">
            <a:extLst/>
          </a:blip>
          <a:stretch>
            <a:fillRect/>
          </a:stretch>
        </p:blipFill>
        <p:spPr>
          <a:xfrm>
            <a:off x="9027342" y="2093543"/>
            <a:ext cx="1335684" cy="1335684"/>
          </a:xfrm>
          <a:prstGeom prst="rect">
            <a:avLst/>
          </a:prstGeom>
          <a:ln w="12700">
            <a:miter lim="400000"/>
          </a:ln>
        </p:spPr>
      </p:pic>
      <p:pic>
        <p:nvPicPr>
          <p:cNvPr id="145" name="BN Press.png" descr="BN Press.png"/>
          <p:cNvPicPr>
            <a:picLocks noChangeAspect="1"/>
          </p:cNvPicPr>
          <p:nvPr/>
        </p:nvPicPr>
        <p:blipFill>
          <a:blip r:embed="rId5">
            <a:extLst/>
          </a:blip>
          <a:stretch>
            <a:fillRect/>
          </a:stretch>
        </p:blipFill>
        <p:spPr>
          <a:xfrm>
            <a:off x="1464866" y="4942075"/>
            <a:ext cx="4446158" cy="481668"/>
          </a:xfrm>
          <a:prstGeom prst="rect">
            <a:avLst/>
          </a:prstGeom>
          <a:ln w="12700">
            <a:miter lim="400000"/>
          </a:ln>
        </p:spPr>
      </p:pic>
      <p:pic>
        <p:nvPicPr>
          <p:cNvPr id="146" name="GP Books Partner Logo.png" descr="GP Books Partner Logo.png"/>
          <p:cNvPicPr>
            <a:picLocks noChangeAspect="1"/>
          </p:cNvPicPr>
          <p:nvPr/>
        </p:nvPicPr>
        <p:blipFill>
          <a:blip r:embed="rId6">
            <a:extLst/>
          </a:blip>
          <a:stretch>
            <a:fillRect/>
          </a:stretch>
        </p:blipFill>
        <p:spPr>
          <a:xfrm>
            <a:off x="6081077" y="1044735"/>
            <a:ext cx="4936769" cy="840528"/>
          </a:xfrm>
          <a:prstGeom prst="rect">
            <a:avLst/>
          </a:prstGeom>
          <a:ln w="12700">
            <a:miter lim="400000"/>
          </a:ln>
        </p:spPr>
      </p:pic>
      <p:pic>
        <p:nvPicPr>
          <p:cNvPr id="147" name="KWL Logo.png" descr="KWL Logo.png"/>
          <p:cNvPicPr>
            <a:picLocks noChangeAspect="1"/>
          </p:cNvPicPr>
          <p:nvPr/>
        </p:nvPicPr>
        <p:blipFill>
          <a:blip r:embed="rId7">
            <a:extLst/>
          </a:blip>
          <a:stretch>
            <a:fillRect/>
          </a:stretch>
        </p:blipFill>
        <p:spPr>
          <a:xfrm>
            <a:off x="9244214" y="4684691"/>
            <a:ext cx="2331798" cy="996437"/>
          </a:xfrm>
          <a:prstGeom prst="rect">
            <a:avLst/>
          </a:prstGeom>
          <a:ln w="12700">
            <a:miter lim="400000"/>
          </a:ln>
        </p:spPr>
      </p:pic>
      <p:pic>
        <p:nvPicPr>
          <p:cNvPr id="148" name="Screen Shot 2017-07-15 at 6.29.21 AM.png" descr="Screen Shot 2017-07-15 at 6.29.21 AM.png"/>
          <p:cNvPicPr>
            <a:picLocks noChangeAspect="1"/>
          </p:cNvPicPr>
          <p:nvPr/>
        </p:nvPicPr>
        <p:blipFill>
          <a:blip r:embed="rId8">
            <a:extLst/>
          </a:blip>
          <a:stretch>
            <a:fillRect/>
          </a:stretch>
        </p:blipFill>
        <p:spPr>
          <a:xfrm>
            <a:off x="1020564" y="990203"/>
            <a:ext cx="3944303" cy="928912"/>
          </a:xfrm>
          <a:prstGeom prst="rect">
            <a:avLst/>
          </a:prstGeom>
          <a:ln w="12700">
            <a:miter lim="400000"/>
          </a:ln>
        </p:spPr>
      </p:pic>
      <p:pic>
        <p:nvPicPr>
          <p:cNvPr id="149" name="Unknown.png" descr="Unknown.png"/>
          <p:cNvPicPr>
            <a:picLocks noChangeAspect="1"/>
          </p:cNvPicPr>
          <p:nvPr/>
        </p:nvPicPr>
        <p:blipFill>
          <a:blip r:embed="rId9">
            <a:extLst/>
          </a:blip>
          <a:stretch>
            <a:fillRect/>
          </a:stretch>
        </p:blipFill>
        <p:spPr>
          <a:xfrm>
            <a:off x="6198379" y="6214771"/>
            <a:ext cx="4360431" cy="900333"/>
          </a:xfrm>
          <a:prstGeom prst="rect">
            <a:avLst/>
          </a:prstGeom>
          <a:ln w="12700">
            <a:miter lim="400000"/>
          </a:ln>
        </p:spPr>
      </p:pic>
      <p:pic>
        <p:nvPicPr>
          <p:cNvPr id="150" name="Unknown.png" descr="Unknown.png"/>
          <p:cNvPicPr>
            <a:picLocks noChangeAspect="1"/>
          </p:cNvPicPr>
          <p:nvPr/>
        </p:nvPicPr>
        <p:blipFill>
          <a:blip r:embed="rId10">
            <a:extLst/>
          </a:blip>
          <a:stretch>
            <a:fillRect/>
          </a:stretch>
        </p:blipFill>
        <p:spPr>
          <a:xfrm>
            <a:off x="5673706" y="2317721"/>
            <a:ext cx="1884925" cy="1979601"/>
          </a:xfrm>
          <a:prstGeom prst="rect">
            <a:avLst/>
          </a:prstGeom>
          <a:ln w="12700">
            <a:miter lim="400000"/>
          </a:ln>
        </p:spPr>
      </p:pic>
      <p:pic>
        <p:nvPicPr>
          <p:cNvPr id="151" name="Unknown.png" descr="Unknown.png"/>
          <p:cNvPicPr>
            <a:picLocks noChangeAspect="1"/>
          </p:cNvPicPr>
          <p:nvPr/>
        </p:nvPicPr>
        <p:blipFill>
          <a:blip r:embed="rId11">
            <a:extLst/>
          </a:blip>
          <a:stretch>
            <a:fillRect/>
          </a:stretch>
        </p:blipFill>
        <p:spPr>
          <a:xfrm>
            <a:off x="2893723" y="7340345"/>
            <a:ext cx="3822701" cy="2120901"/>
          </a:xfrm>
          <a:prstGeom prst="rect">
            <a:avLst/>
          </a:prstGeom>
          <a:ln w="12700">
            <a:miter lim="400000"/>
          </a:ln>
        </p:spPr>
      </p:pic>
      <p:pic>
        <p:nvPicPr>
          <p:cNvPr id="152" name="D2D Logo.png" descr="D2D Logo.png"/>
          <p:cNvPicPr>
            <a:picLocks noChangeAspect="1"/>
          </p:cNvPicPr>
          <p:nvPr/>
        </p:nvPicPr>
        <p:blipFill>
          <a:blip r:embed="rId12">
            <a:extLst/>
          </a:blip>
          <a:srcRect l="0" t="0" r="0" b="0"/>
          <a:stretch>
            <a:fillRect/>
          </a:stretch>
        </p:blipFill>
        <p:spPr>
          <a:xfrm>
            <a:off x="2128936" y="6230363"/>
            <a:ext cx="2758581" cy="1149409"/>
          </a:xfrm>
          <a:prstGeom prst="rect">
            <a:avLst/>
          </a:prstGeom>
          <a:ln w="12700">
            <a:miter lim="400000"/>
          </a:ln>
        </p:spPr>
      </p:pic>
      <p:pic>
        <p:nvPicPr>
          <p:cNvPr id="153" name="Unknown.jpeg" descr="Unknown.jpeg"/>
          <p:cNvPicPr>
            <a:picLocks noChangeAspect="1"/>
          </p:cNvPicPr>
          <p:nvPr/>
        </p:nvPicPr>
        <p:blipFill>
          <a:blip r:embed="rId13">
            <a:extLst/>
          </a:blip>
          <a:stretch>
            <a:fillRect/>
          </a:stretch>
        </p:blipFill>
        <p:spPr>
          <a:xfrm>
            <a:off x="8869307" y="7099558"/>
            <a:ext cx="2438599" cy="18935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he Best of the 2020 Predictions"/>
          <p:cNvSpPr txBox="1"/>
          <p:nvPr>
            <p:ph type="title" idx="4294967295"/>
          </p:nvPr>
        </p:nvSpPr>
        <p:spPr>
          <a:xfrm>
            <a:off x="952500" y="254000"/>
            <a:ext cx="11099800" cy="1388071"/>
          </a:xfrm>
          <a:prstGeom prst="rect">
            <a:avLst/>
          </a:prstGeom>
        </p:spPr>
        <p:txBody>
          <a:bodyPr/>
          <a:lstStyle>
            <a:lvl1pPr defTabSz="554990">
              <a:defRPr sz="7600">
                <a:solidFill>
                  <a:srgbClr val="0222BC"/>
                </a:solidFill>
                <a:latin typeface="Bebas Kai"/>
                <a:ea typeface="Bebas Kai"/>
                <a:cs typeface="Bebas Kai"/>
                <a:sym typeface="Bebas Kai"/>
              </a:defRPr>
            </a:lvl1pPr>
          </a:lstStyle>
          <a:p>
            <a:pPr/>
            <a:r>
              <a:t>The Best of the 2020 Predictions</a:t>
            </a:r>
          </a:p>
        </p:txBody>
      </p:sp>
      <p:sp>
        <p:nvSpPr>
          <p:cNvPr id="158" name="Book buyers will use tablets/smart phones more to read and listen to books…"/>
          <p:cNvSpPr txBox="1"/>
          <p:nvPr>
            <p:ph type="body" idx="4294967295"/>
          </p:nvPr>
        </p:nvSpPr>
        <p:spPr>
          <a:prstGeom prst="rect">
            <a:avLst/>
          </a:prstGeom>
        </p:spPr>
        <p:txBody>
          <a:bodyPr/>
          <a:lstStyle/>
          <a:p>
            <a:pPr marL="342264" indent="-342264" defTabSz="449833">
              <a:spcBef>
                <a:spcPts val="3200"/>
              </a:spcBef>
              <a:defRPr sz="2464">
                <a:solidFill>
                  <a:srgbClr val="0222BC"/>
                </a:solidFill>
              </a:defRPr>
            </a:pPr>
            <a:r>
              <a:t>Book buyers will use tablets/smart phones more to read and listen to books</a:t>
            </a:r>
          </a:p>
          <a:p>
            <a:pPr marL="342264" indent="-342264" defTabSz="449833">
              <a:spcBef>
                <a:spcPts val="3200"/>
              </a:spcBef>
              <a:defRPr sz="2464">
                <a:solidFill>
                  <a:srgbClr val="0222BC"/>
                </a:solidFill>
              </a:defRPr>
            </a:pPr>
            <a:r>
              <a:t>Your website, mailing list, FB group, street team are gold</a:t>
            </a:r>
          </a:p>
          <a:p>
            <a:pPr marL="342264" indent="-342264" defTabSz="449833">
              <a:spcBef>
                <a:spcPts val="3200"/>
              </a:spcBef>
              <a:defRPr sz="2464">
                <a:solidFill>
                  <a:srgbClr val="0222BC"/>
                </a:solidFill>
              </a:defRPr>
            </a:pPr>
            <a:r>
              <a:t>Metadata, SEO, demographics will be vital to visibility</a:t>
            </a:r>
          </a:p>
          <a:p>
            <a:pPr marL="342264" indent="-342264" defTabSz="449833">
              <a:spcBef>
                <a:spcPts val="3200"/>
              </a:spcBef>
              <a:defRPr sz="2464">
                <a:solidFill>
                  <a:srgbClr val="0222BC"/>
                </a:solidFill>
              </a:defRPr>
            </a:pPr>
            <a:r>
              <a:t>Major publishers will start using KDP Select</a:t>
            </a:r>
          </a:p>
          <a:p>
            <a:pPr marL="342264" indent="-342264" defTabSz="449833">
              <a:spcBef>
                <a:spcPts val="3200"/>
              </a:spcBef>
              <a:defRPr sz="2464">
                <a:solidFill>
                  <a:srgbClr val="0222BC"/>
                </a:solidFill>
              </a:defRPr>
            </a:pPr>
            <a:r>
              <a:t>Organic reach on retailers and social media will decline ***</a:t>
            </a:r>
          </a:p>
          <a:p>
            <a:pPr marL="342264" indent="-342264" defTabSz="449833">
              <a:spcBef>
                <a:spcPts val="3200"/>
              </a:spcBef>
              <a:defRPr sz="2464">
                <a:solidFill>
                  <a:srgbClr val="0222BC"/>
                </a:solidFill>
              </a:defRPr>
            </a:pPr>
            <a:r>
              <a:t>More authors will run ad campaigns </a:t>
            </a:r>
          </a:p>
          <a:p>
            <a:pPr marL="342264" indent="-342264" defTabSz="449833">
              <a:spcBef>
                <a:spcPts val="3200"/>
              </a:spcBef>
              <a:defRPr sz="2464">
                <a:solidFill>
                  <a:srgbClr val="0222BC"/>
                </a:solidFill>
              </a:defRPr>
            </a:pPr>
            <a:r>
              <a:t>Scam services will multiply</a:t>
            </a:r>
          </a:p>
          <a:p>
            <a:pPr marL="342264" indent="-342264" defTabSz="449833">
              <a:spcBef>
                <a:spcPts val="3200"/>
              </a:spcBef>
              <a:defRPr sz="2464">
                <a:solidFill>
                  <a:srgbClr val="0222BC"/>
                </a:solidFill>
              </a:defRPr>
            </a:pPr>
            <a:r>
              <a:t>Authors will seek new ways of monetizing their work</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calendar Planning"/>
          <p:cNvSpPr txBox="1"/>
          <p:nvPr>
            <p:ph type="title" idx="4294967295"/>
          </p:nvPr>
        </p:nvSpPr>
        <p:spPr>
          <a:xfrm>
            <a:off x="952500" y="3880338"/>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calendar Planning</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ps on planning Your Year"/>
          <p:cNvSpPr txBox="1"/>
          <p:nvPr>
            <p:ph type="title" idx="4294967295"/>
          </p:nvPr>
        </p:nvSpPr>
        <p:spPr>
          <a:xfrm>
            <a:off x="952500" y="254000"/>
            <a:ext cx="11099800" cy="1388071"/>
          </a:xfrm>
          <a:prstGeom prst="rect">
            <a:avLst/>
          </a:prstGeom>
        </p:spPr>
        <p:txBody>
          <a:bodyPr/>
          <a:lstStyle>
            <a:lvl1pPr>
              <a:defRPr>
                <a:solidFill>
                  <a:srgbClr val="0222BC"/>
                </a:solidFill>
                <a:latin typeface="Bebas Kai"/>
                <a:ea typeface="Bebas Kai"/>
                <a:cs typeface="Bebas Kai"/>
                <a:sym typeface="Bebas Kai"/>
              </a:defRPr>
            </a:lvl1pPr>
          </a:lstStyle>
          <a:p>
            <a:pPr/>
            <a:r>
              <a:t>Tips on planning Your Year</a:t>
            </a:r>
          </a:p>
        </p:txBody>
      </p:sp>
      <p:sp>
        <p:nvSpPr>
          <p:cNvPr id="167" name="Find the calendar format that works for you…"/>
          <p:cNvSpPr txBox="1"/>
          <p:nvPr>
            <p:ph type="body" idx="4294967295"/>
          </p:nvPr>
        </p:nvSpPr>
        <p:spPr>
          <a:prstGeom prst="rect">
            <a:avLst/>
          </a:prstGeom>
        </p:spPr>
        <p:txBody>
          <a:bodyPr/>
          <a:lstStyle/>
          <a:p>
            <a:pPr marL="382270" indent="-382270" defTabSz="502412">
              <a:spcBef>
                <a:spcPts val="3600"/>
              </a:spcBef>
              <a:defRPr sz="2752">
                <a:solidFill>
                  <a:srgbClr val="0222BC"/>
                </a:solidFill>
              </a:defRPr>
            </a:pPr>
            <a:r>
              <a:t>Find the calendar format that works for you</a:t>
            </a:r>
          </a:p>
          <a:p>
            <a:pPr marL="382270" indent="-382270" defTabSz="502412">
              <a:spcBef>
                <a:spcPts val="3600"/>
              </a:spcBef>
              <a:defRPr sz="2752">
                <a:solidFill>
                  <a:srgbClr val="0222BC"/>
                </a:solidFill>
              </a:defRPr>
            </a:pPr>
            <a:r>
              <a:t>Identify Daily, Weekly, Monthly, Quarterly and Annual Tasks</a:t>
            </a:r>
          </a:p>
          <a:p>
            <a:pPr marL="382270" indent="-382270" defTabSz="502412">
              <a:spcBef>
                <a:spcPts val="3600"/>
              </a:spcBef>
              <a:defRPr sz="2752">
                <a:solidFill>
                  <a:srgbClr val="0222BC"/>
                </a:solidFill>
              </a:defRPr>
            </a:pPr>
            <a:r>
              <a:t>Stay informed of changes and how they can impact or provide opportunity for you</a:t>
            </a:r>
          </a:p>
          <a:p>
            <a:pPr marL="382270" indent="-382270" defTabSz="502412">
              <a:spcBef>
                <a:spcPts val="3600"/>
              </a:spcBef>
              <a:defRPr sz="2752">
                <a:solidFill>
                  <a:srgbClr val="0222BC"/>
                </a:solidFill>
              </a:defRPr>
            </a:pPr>
            <a:r>
              <a:t>Incorporate creation, production, marketing, record-keeping, infrastructure, vacations</a:t>
            </a:r>
          </a:p>
          <a:p>
            <a:pPr marL="382270" indent="-382270" defTabSz="502412">
              <a:spcBef>
                <a:spcPts val="3600"/>
              </a:spcBef>
              <a:defRPr sz="2752">
                <a:solidFill>
                  <a:srgbClr val="0222BC"/>
                </a:solidFill>
              </a:defRPr>
            </a:pPr>
            <a:r>
              <a:t>Understand the nature of the retail year</a:t>
            </a:r>
          </a:p>
          <a:p>
            <a:pPr marL="382270" indent="-382270" defTabSz="502412">
              <a:spcBef>
                <a:spcPts val="3600"/>
              </a:spcBef>
              <a:defRPr sz="2752">
                <a:solidFill>
                  <a:srgbClr val="0222BC"/>
                </a:solidFill>
              </a:defRPr>
            </a:pPr>
            <a:r>
              <a:t>Set aside quiet time to plan, to think, to review, to reassess your goals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