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 Id="rId3" Type="http://schemas.openxmlformats.org/officeDocument/2006/relationships/hyperlink" Target="https://www.pagina.gmbh/produkte/epub-checker/" TargetMode="External"/><Relationship Id="rId4" Type="http://schemas.openxmlformats.org/officeDocument/2006/relationships/hyperlink" Target="http://validator.idpf.org" TargetMode="Externa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r>
              <a:t>Opening Poll to Establish Audience Base: (show of hands)</a:t>
            </a:r>
          </a:p>
          <a:p>
            <a:pPr/>
            <a:r>
              <a:t>•	How many of you are indie published?</a:t>
            </a:r>
          </a:p>
          <a:p>
            <a:pPr/>
            <a:r>
              <a:t>•	How many of you distribute your books directly on the Amazon KDP dashboard?</a:t>
            </a:r>
          </a:p>
          <a:p>
            <a:pPr/>
            <a:r>
              <a:t>•	How many of you have your books available on iBooks?</a:t>
            </a:r>
          </a:p>
          <a:p>
            <a:pPr/>
            <a:r>
              <a:t>•	How many of you distribute via Smashwords?  Via Draft2Digital?</a:t>
            </a:r>
          </a:p>
          <a:p>
            <a:pPr/>
            <a:r>
              <a:t>•	How many of you have your own iTunes Connect publisher dashboard?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	Changing distribution from SMASH or D2D to your own publisher account will result in those books losing any ranking or reviews. Must use new ISBN.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	Apple retains 30% commission, so you get 70% of the proceeds of ALL book sales at ALL price points. </a:t>
            </a:r>
            <a:r>
              <a:rPr i="1"/>
              <a:t>This is bonus income for books priced 0.99-$1.99, or over $9.99. Many authors find success with higher price points.</a:t>
            </a:r>
          </a:p>
          <a:p>
            <a:pPr/>
            <a:r>
              <a:t>•	You can upload asset-less pre-orders up to one year in advance of release date. (also available via D2D, Pronoun? SW?</a:t>
            </a:r>
          </a:p>
          <a:p>
            <a:pPr/>
            <a:r>
              <a:t>•	Pre-orders count when order is placed and count again on the release date. Two opportunities to build visibility, and you get the advantage of the release day bump in tallied sales.</a:t>
            </a:r>
          </a:p>
          <a:p>
            <a:pPr/>
            <a:r>
              <a:t>•	You can upload an Apple-specific epub with links to your other books, or perhaps to a playlist associated with your book. Use affiliate links to increase earnings.</a:t>
            </a:r>
          </a:p>
          <a:p>
            <a:pPr/>
            <a:r>
              <a:t>•	iBooks accepts ePub2 and ePub3 file formats and can support Multi-Touch books, embedded audio, video; other retailers still want ePub2 format.</a:t>
            </a:r>
          </a:p>
          <a:p>
            <a:pPr/>
            <a:r>
              <a:t>•	iBooks gives you 250 Promotion Codes per book to give away free copies of your books. </a:t>
            </a:r>
          </a:p>
          <a:p>
            <a:pPr>
              <a:defRPr b="1"/>
            </a:pPr>
            <a:r>
              <a:t>Go to Slide 15</a:t>
            </a:r>
          </a:p>
          <a:p>
            <a:pPr/>
            <a:r>
              <a:rPr i="1"/>
              <a:t>You may start distributing promo codes as soon as the book file has been delivered. These codes are unique (can only be used once) and expire four weeks after you generate them.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	Available on your iTC dashboard</a:t>
            </a:r>
          </a:p>
          <a:p>
            <a:pPr/>
            <a:r>
              <a:t>•	iBooks gives you 250 Promotion Codes per book to give away free copies of your books. You may start distributing promo codes as soon as the book file has been delivered. Readers can get an early copy of your book and leave ratings and reviews even if book is still in preorder status.</a:t>
            </a:r>
          </a:p>
          <a:p>
            <a:pPr/>
            <a:r>
              <a:t>•	These codes are unique (can only be used once) and expire four weeks after you generate them.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	You can view all reviews of your books from all countries on your iTC dashboard.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Easy to apply for series recognition and linking. This is a manual process, and aggregators may or may not get your books properly linked.</a:t>
            </a:r>
          </a:p>
          <a:p>
            <a:pPr>
              <a:defRPr b="1"/>
            </a:pPr>
            <a:r>
              <a:t>Go to Slide 18 to show an example of the Contact Us Page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You can upload a Custom Sample—great for pre-orders and collections/anthologies</a:t>
            </a:r>
          </a:p>
          <a:p>
            <a:pPr>
              <a:defRPr b="1"/>
            </a:pPr>
            <a:r>
              <a:t>Go to Slide 20 to show example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r>
              <a:t>View from within iBooks app of reading the end of the sample. Instead of ending at end of a chapter, you can include standard end matter. iBooks adds the buy button and cover at the end.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a:r>
              <a:t>Also for anthologies, iBooks recognizes up to 10 Primary Authors, meaning that anthology can be linked to up to 10 author searches in iBooks.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r>
              <a:t>•	Can choose specific Apple categories to ensure your book is sorted to the right "department" in iBooks </a:t>
            </a:r>
          </a:p>
          <a:p>
            <a:pPr/>
            <a:r>
              <a:t>Be sure to designate a PRIMARY designation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r>
              <a:t>Easy to set foreign currency pricing using Price Tiers</a:t>
            </a:r>
          </a:p>
          <a:p>
            <a:pPr/>
            <a:r>
              <a:t>This is iTunes Producer, and you can set a future release date plus a future pre-order goes live date</a:t>
            </a:r>
          </a:p>
          <a:p>
            <a:pPr/>
            <a:r>
              <a:t>You can adjust each territory individually.  Tiers always end in either .99 or .49. </a:t>
            </a:r>
          </a:p>
          <a:p>
            <a:pPr/>
            <a:r>
              <a:t>Tiers are not an accurate currency conversion. They represent a comparable price in that currency to what you’ve set in USD.</a:t>
            </a:r>
          </a:p>
          <a:p>
            <a:pPr>
              <a:defRPr b="1"/>
            </a:pPr>
            <a:r>
              <a:t>Go to slide 24 to show how to manage pricing in iTunes Connect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	Author Earnings survey below (from Oct. 2015) lists iBooks as representing 12% of US eBook gross $ sales, second to Amazon.</a:t>
            </a:r>
          </a:p>
          <a:p>
            <a:pPr/>
            <a:r>
              <a:t>•	Consider: of the 71% market share granted Amazon, how many of those authors sell exclusively on Amazon? iBooks is definitely #2 in the market share, but it can represent much more than 12% of an author's income.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r>
              <a:t>Once a book is uploaded to your iTunes Connect dashboard, you can control pricing and availability from there. Again, you can adjust all territories or individual territories.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a:r>
              <a:t>iBooks supports "versioning", which means that when you upload an updated version of your ebook file, buyers who've already downloaded your book will get an automated alert that they can update the book content.</a:t>
            </a:r>
          </a:p>
          <a:p>
            <a:pPr/>
            <a:r>
              <a:t>If you use Vellum and make an iBooks ePub and use a Version Number in your file, you may get an error on uploading where iTunes Producer will expect you to fill in the New Version info.</a:t>
            </a:r>
          </a:p>
          <a:p>
            <a:pPr/>
            <a:r>
              <a:t>Not so important if you’ve fixed a few typos, but if you’ve added an excerpt to a new upcoming book, you can add that info.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a:r>
              <a:rPr b="1"/>
              <a:t>26-28</a:t>
            </a:r>
            <a:r>
              <a:t> Slides to show series linking in action</a:t>
            </a:r>
          </a:p>
          <a:p>
            <a:pPr/>
          </a:p>
          <a:p>
            <a:pPr/>
            <a:r>
              <a:t>You can request via your iTunes Connect dashboard Contact Us page.</a:t>
            </a:r>
          </a:p>
          <a:p>
            <a:pPr/>
            <a:r>
              <a:t>If distributing via an aggregator, be sure that you include Series info and that the Series Name is EXACTLY the same for each book in the series and the books are numbered sequentially.</a:t>
            </a:r>
          </a:p>
          <a:p>
            <a:pPr/>
          </a:p>
          <a:p>
            <a:pPr/>
            <a:r>
              <a:t>It </a:t>
            </a:r>
            <a:r>
              <a:rPr i="1"/>
              <a:t>may</a:t>
            </a:r>
            <a:r>
              <a:t> be possible to link self-published books with traditional publisher books of the same series. One factor is that the books must all be offered in all of the same territories.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r>
              <a:t>877-206-2092</a:t>
            </a:r>
          </a:p>
          <a:p>
            <a:pPr/>
            <a:r>
              <a:t>contact our support team to learn more about tools and resources to help them market their books (support can walk them through this over the phone, if they want). We also have a dedicated section in our FAQs around marketing:</a:t>
            </a:r>
          </a:p>
          <a:p>
            <a:pPr/>
          </a:p>
          <a:p>
            <a:pPr/>
            <a:r>
              <a:t>http://itunespartner.apple.com/en/books/faq/Market%20Your%20Book_General%20Information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a:p>
        </p:txBody>
      </p:sp>
      <p:sp>
        <p:nvSpPr>
          <p:cNvPr id="329" name="Shape 329"/>
          <p:cNvSpPr/>
          <p:nvPr>
            <p:ph type="body" sz="quarter" idx="1"/>
          </p:nvPr>
        </p:nvSpPr>
        <p:spPr>
          <a:prstGeom prst="rect">
            <a:avLst/>
          </a:prstGeom>
        </p:spPr>
        <p:txBody>
          <a:bodyPr/>
          <a:lstStyle/>
          <a:p>
            <a:pPr/>
            <a:r>
              <a:t>1.	Your epub file is not valid.</a:t>
            </a:r>
          </a:p>
          <a:p>
            <a:pPr/>
            <a:r>
              <a:t>2.	Your epub file is valid, but uses certain HTML syntax that's not supported by iBooks.</a:t>
            </a:r>
          </a:p>
          <a:p>
            <a:pPr/>
            <a:r>
              <a:t>3.	Your ePub3 file is valid, but you didn't include versioning information (occurs if you use Vellum to create an iBooks epub)</a:t>
            </a:r>
          </a:p>
          <a:p>
            <a:pPr/>
            <a:r>
              <a:t>4.	An image embedded inside the ePub file is too large.</a:t>
            </a:r>
          </a:p>
          <a:p>
            <a:pPr/>
            <a:r>
              <a:t>5.	You mention or have links to other retailer within the epub file.</a:t>
            </a:r>
          </a:p>
          <a:p>
            <a:pPr/>
            <a:r>
              <a:t>6.	You use improper iBooks branding. (list the most common errors inside epubs)</a:t>
            </a:r>
          </a:p>
          <a:p>
            <a:pPr/>
            <a:r>
              <a:t>7.	Your ePub file has no NCX navigation, or has only a Start tag.</a:t>
            </a:r>
          </a:p>
          <a:p>
            <a:pPr/>
            <a:r>
              <a:t>8.	You listed non-title information in the title field of your metadata:  Title of Book: a Contemporary Romantic Comedy</a:t>
            </a:r>
          </a:p>
          <a:p>
            <a:pPr/>
            <a:r>
              <a:t>9.	You mention a special price or discount in your book description field.</a:t>
            </a:r>
          </a:p>
          <a:p>
            <a:pPr/>
            <a:r>
              <a:t>10.	You've selected an incorrect primary category for your book.  Applies to Erotic Romance but can affect other books as well</a:t>
            </a:r>
          </a:p>
          <a:p>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Shape 345"/>
          <p:cNvSpPr/>
          <p:nvPr>
            <p:ph type="sldImg"/>
          </p:nvPr>
        </p:nvSpPr>
        <p:spPr>
          <a:prstGeom prst="rect">
            <a:avLst/>
          </a:prstGeom>
        </p:spPr>
        <p:txBody>
          <a:bodyPr/>
          <a:lstStyle/>
          <a:p>
            <a:pPr/>
          </a:p>
        </p:txBody>
      </p:sp>
      <p:sp>
        <p:nvSpPr>
          <p:cNvPr id="346" name="Shape 346"/>
          <p:cNvSpPr/>
          <p:nvPr>
            <p:ph type="body" sz="quarter" idx="1"/>
          </p:nvPr>
        </p:nvSpPr>
        <p:spPr>
          <a:prstGeom prst="rect">
            <a:avLst/>
          </a:prstGeom>
        </p:spPr>
        <p:txBody>
          <a:bodyPr/>
          <a:lstStyle/>
          <a:p>
            <a:pPr/>
            <a:r>
              <a:t>This is just an extra slide, in case someone asks this question.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r>
              <a:t>•	(Second point above:  by comparison, found a report that Amazon sold 5.2 mil Kindle tablets during Q4 2015 – at a $50 price point)</a:t>
            </a:r>
          </a:p>
          <a:p>
            <a:pPr/>
            <a:r>
              <a:t>•	Worldwide, Apple has sold over 1 billion reading devices, much more than all of their competitors.</a:t>
            </a:r>
          </a:p>
          <a:p>
            <a:pPr/>
            <a:r>
              <a:t>•	iBooks fully supports ePub 3 format, which allows for multi-functional books containing embedded audio and video.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	Aggregators are far simpler, but give you less direct control.</a:t>
            </a:r>
          </a:p>
          <a:p>
            <a:pPr/>
            <a:r>
              <a:t>•	Going direct in itself doesn't give an immediate sales advantage. For authors who want more direct control of their distribution, pricing and contact with iBooks, it </a:t>
            </a:r>
            <a:r>
              <a:rPr i="1"/>
              <a:t>can</a:t>
            </a:r>
            <a:r>
              <a:t> mean an increase in earnings.</a:t>
            </a:r>
          </a:p>
          <a:p>
            <a:pPr/>
            <a:r>
              <a:t>•	You must use a Mac computer to upload new books or updates to the "asset" files (book epub file, cover jpg file) and certain metadata fields, or hire someone to upload for you</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a:r>
              <a:t>•	iBooks is a "closed" environment. Meaning that their store isn't housed on a public website.</a:t>
            </a:r>
          </a:p>
          <a:p>
            <a:pPr/>
            <a:r>
              <a:t>•	</a:t>
            </a:r>
            <a:r>
              <a:rPr b="1"/>
              <a:t>Slides 7 &amp; 8 don’t focus on the arrow just yet!</a:t>
            </a:r>
            <a:r>
              <a:t> </a:t>
            </a:r>
          </a:p>
          <a:p>
            <a:pPr/>
            <a:r>
              <a:t>Show difference of a web page mimicking iBooks vs true iBooks screenshot.</a:t>
            </a:r>
          </a:p>
          <a:p>
            <a:pPr/>
            <a:r>
              <a:t>•	When you're using iBooks to read an ebook, if the reader clicks a link to another of your books, you want to keep them in the iBooks environment whenever possible.</a:t>
            </a:r>
          </a:p>
          <a:p>
            <a:pPr/>
            <a:r>
              <a:t>Links that open the browser on an iPad can lead to a page that looks like iBooks, but then the reader has to click again  to re-enter the store.</a:t>
            </a:r>
          </a:p>
          <a:p>
            <a:pPr>
              <a:defRPr b="1"/>
            </a:pPr>
            <a:r>
              <a:t>Return to Slide 6</a:t>
            </a:r>
          </a:p>
          <a:p>
            <a:pPr/>
            <a:r>
              <a:t>•	iBooks only accepts a valid, Apple-compliant epub file for the book.</a:t>
            </a:r>
          </a:p>
          <a:p>
            <a:pPr/>
            <a:r>
              <a:t>•		Pagina ePub Checker  </a:t>
            </a:r>
            <a:r>
              <a:rPr u="sng">
                <a:hlinkClick r:id="rId3" invalidUrl="" action="" tgtFrame="" tooltip="" history="1" highlightClick="0" endSnd="0"/>
              </a:rPr>
              <a:t>https://www.pagina.gmbh/produkte/epub-checker/</a:t>
            </a:r>
            <a:r>
              <a:t> </a:t>
            </a:r>
          </a:p>
          <a:p>
            <a:pPr/>
            <a:r>
              <a:t>	</a:t>
            </a:r>
            <a:r>
              <a:rPr u="sng">
                <a:hlinkClick r:id="rId4" invalidUrl="" action="" tgtFrame="" tooltip="" history="1" highlightClick="0" endSnd="0"/>
              </a:rPr>
              <a:t>http://validator.idpf.org</a:t>
            </a:r>
            <a:r>
              <a:t>   online ePub Validator</a:t>
            </a:r>
          </a:p>
          <a:p>
            <a:pPr/>
          </a:p>
          <a:p>
            <a:pPr/>
            <a:r>
              <a:t>•	iBooks will list the legal name associated with your account as The Seller. To keep your legal name private, you may use a DBA or list your account as your LLC if you have one.  Note: if you create account with legal name, there are ways to apply for and have The Seller name changed to your publishing company name or pseudonym.</a:t>
            </a:r>
          </a:p>
          <a:p>
            <a:pPr/>
            <a:r>
              <a:t>•	iBooks treats indie authors as true publisher entities. Book sale proceeds are earned by you and iBooks deducts their commission, rather than paying you a royalty. They do not issue 1099s to publishers. Some metadata will be harder to update.</a:t>
            </a: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	Creating an iTunes Connect publisher account is a multi-step process that many find confusing. (it's actually very similar to other retailers, just less familiar)</a:t>
            </a:r>
          </a:p>
          <a:p>
            <a:pPr/>
            <a:r>
              <a:t> Be sure to submit legal name and follow up with matching tax and banking info.  If identity information doesn’t match, </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	10 New accounts are approved by Apple and tax information verified. Account setup typically takes a business week.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	You must own a Mac computer to upload new books or updates to the "asset" files (book epub file, cover jpg file) and certain metadata fields, or hire someone to upload for you</a:t>
            </a:r>
          </a:p>
          <a:p>
            <a:pPr/>
            <a:r>
              <a:t>•	Once uploaded, you can manage your book pricing and most metadata via the iTunes Connect dashboard, which you can access from any computer or tablet (there's even an app for iPads)</a:t>
            </a:r>
          </a:p>
          <a:p>
            <a:pPr/>
            <a:r>
              <a:t>•	iBooks has real human beings who review the content and may ticket your book for a host of reasons. </a:t>
            </a:r>
            <a:r>
              <a:rPr i="1"/>
              <a:t>The pro to this is there's not a lot of "garbage" content on iBooks, which you often find on other retailers. Oh, and the people are smart &amp; friendly.</a:t>
            </a:r>
            <a:endParaRPr i="1"/>
          </a:p>
          <a:p>
            <a:pPr/>
            <a:r>
              <a:t>•	Unlike other retailers, you can have two publisher dashboards at iBooks.</a:t>
            </a: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	</a:t>
            </a:r>
            <a:r>
              <a:rPr b="1"/>
              <a:t>12-13</a:t>
            </a:r>
            <a:r>
              <a:t> Show the iTunes Producer metadata page, discuss ISBN consideration</a:t>
            </a:r>
          </a:p>
          <a:p>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
        <p:nvSpPr>
          <p:cNvPr id="4" name="Shape 4"/>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tif"/><Relationship Id="rId4"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s://linkmaker.itunes.apple.com/en-us" TargetMode="External"/><Relationship Id="rId4" Type="http://schemas.openxmlformats.org/officeDocument/2006/relationships/image" Target="../media/image3.tif"/><Relationship Id="rId5" Type="http://schemas.openxmlformats.org/officeDocument/2006/relationships/image" Target="../media/image21.png"/><Relationship Id="rId6" Type="http://schemas.openxmlformats.org/officeDocument/2006/relationships/image" Target="../media/image4.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authorearnings.com/" TargetMode="External"/><Relationship Id="rId5" Type="http://schemas.openxmlformats.org/officeDocument/2006/relationships/hyperlink" Target="http://creativecommons.org/licenses/by-nc-sa/4.0/deed.en_US" TargetMode="Externa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amy.atwell@authorems.com?subject=" TargetMode="Externa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1270000" y="1638300"/>
            <a:ext cx="10295335" cy="1575346"/>
          </a:xfrm>
          <a:prstGeom prst="rect">
            <a:avLst/>
          </a:prstGeom>
        </p:spPr>
        <p:txBody>
          <a:bodyPr/>
          <a:lstStyle>
            <a:lvl1pPr>
              <a:defRPr sz="6200"/>
            </a:lvl1pPr>
          </a:lstStyle>
          <a:p>
            <a:pPr/>
            <a:r>
              <a:t>Making the Most from iBooks</a:t>
            </a:r>
          </a:p>
        </p:txBody>
      </p:sp>
      <p:sp>
        <p:nvSpPr>
          <p:cNvPr id="120" name="Shape 120"/>
          <p:cNvSpPr/>
          <p:nvPr>
            <p:ph type="subTitle" sz="quarter" idx="1"/>
          </p:nvPr>
        </p:nvSpPr>
        <p:spPr>
          <a:prstGeom prst="rect">
            <a:avLst/>
          </a:prstGeom>
        </p:spPr>
        <p:txBody>
          <a:bodyPr/>
          <a:lstStyle/>
          <a:p>
            <a:pPr/>
            <a:r>
              <a:t>presented by Amy Atwell</a:t>
            </a:r>
          </a:p>
          <a:p>
            <a:pPr/>
            <a:r>
              <a:t>RWA National Conference, July 2017</a:t>
            </a:r>
          </a:p>
        </p:txBody>
      </p:sp>
      <p:pic>
        <p:nvPicPr>
          <p:cNvPr id="121" name="pasted-image.tiff"/>
          <p:cNvPicPr>
            <a:picLocks noChangeAspect="1"/>
          </p:cNvPicPr>
          <p:nvPr/>
        </p:nvPicPr>
        <p:blipFill>
          <a:blip r:embed="rId3">
            <a:extLst/>
          </a:blip>
          <a:stretch>
            <a:fillRect/>
          </a:stretch>
        </p:blipFill>
        <p:spPr>
          <a:xfrm>
            <a:off x="4502150" y="6339929"/>
            <a:ext cx="4000500" cy="2032001"/>
          </a:xfrm>
          <a:prstGeom prst="rect">
            <a:avLst/>
          </a:prstGeom>
          <a:ln w="12700">
            <a:miter lim="400000"/>
          </a:ln>
        </p:spPr>
      </p:pic>
      <p:sp>
        <p:nvSpPr>
          <p:cNvPr id="122" name="Shape 122"/>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Screen Shot 2017-07-15 at 7.47.12 AM.png"/>
          <p:cNvPicPr>
            <a:picLocks noChangeAspect="1"/>
          </p:cNvPicPr>
          <p:nvPr/>
        </p:nvPicPr>
        <p:blipFill>
          <a:blip r:embed="rId3">
            <a:extLst/>
          </a:blip>
          <a:stretch>
            <a:fillRect/>
          </a:stretch>
        </p:blipFill>
        <p:spPr>
          <a:xfrm>
            <a:off x="753216" y="96887"/>
            <a:ext cx="12000216" cy="9753601"/>
          </a:xfrm>
          <a:prstGeom prst="rect">
            <a:avLst/>
          </a:prstGeom>
          <a:ln w="12700">
            <a:miter lim="400000"/>
          </a:ln>
        </p:spPr>
      </p:pic>
      <p:sp>
        <p:nvSpPr>
          <p:cNvPr id="176" name="Shape 176"/>
          <p:cNvSpPr/>
          <p:nvPr/>
        </p:nvSpPr>
        <p:spPr>
          <a:xfrm flipH="1" flipV="1">
            <a:off x="4127499" y="6057900"/>
            <a:ext cx="1331418" cy="78655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77" name="Shape 177"/>
          <p:cNvSpPr/>
          <p:nvPr/>
        </p:nvSpPr>
        <p:spPr>
          <a:xfrm>
            <a:off x="5651500" y="6456982"/>
            <a:ext cx="5734745" cy="1919636"/>
          </a:xfrm>
          <a:prstGeom prst="rect">
            <a:avLst/>
          </a:prstGeom>
          <a:solidFill>
            <a:srgbClr val="FFFFFF"/>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b="1" sz="2400">
                <a:solidFill>
                  <a:srgbClr val="FFFFFF"/>
                </a:solidFill>
                <a:latin typeface="Helvetica"/>
                <a:ea typeface="Helvetica"/>
                <a:cs typeface="Helvetica"/>
                <a:sym typeface="Helvetica"/>
              </a:defRPr>
            </a:pPr>
          </a:p>
        </p:txBody>
      </p:sp>
      <p:sp>
        <p:nvSpPr>
          <p:cNvPr id="178" name="Shape 178"/>
          <p:cNvSpPr/>
          <p:nvPr/>
        </p:nvSpPr>
        <p:spPr>
          <a:xfrm>
            <a:off x="5840104" y="6629399"/>
            <a:ext cx="5357536"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vl1pPr>
          </a:lstStyle>
          <a:p>
            <a:pPr/>
            <a:r>
              <a:t>When your dashboard is approved, you must request your contract and fill in your tax and banking info before you can upload books.</a:t>
            </a:r>
          </a:p>
        </p:txBody>
      </p:sp>
      <p:sp>
        <p:nvSpPr>
          <p:cNvPr id="179" name="Shape 17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0" name="Shape 180"/>
          <p:cNvSpPr/>
          <p:nvPr/>
        </p:nvSpPr>
        <p:spPr>
          <a:xfrm>
            <a:off x="10525927" y="993003"/>
            <a:ext cx="917199" cy="3810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nvSpPr>
        <p:spPr>
          <a:xfrm>
            <a:off x="2083943" y="965199"/>
            <a:ext cx="8836915"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Uploading and Managing</a:t>
            </a:r>
          </a:p>
        </p:txBody>
      </p:sp>
      <p:sp>
        <p:nvSpPr>
          <p:cNvPr id="185" name="Shape 185"/>
          <p:cNvSpPr/>
          <p:nvPr/>
        </p:nvSpPr>
        <p:spPr>
          <a:xfrm>
            <a:off x="1572195" y="5365749"/>
            <a:ext cx="3815210" cy="283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iTunes Producer</a:t>
            </a:r>
          </a:p>
          <a:p>
            <a:pPr>
              <a:defRPr>
                <a:latin typeface="Helvetica"/>
                <a:ea typeface="Helvetica"/>
                <a:cs typeface="Helvetica"/>
                <a:sym typeface="Helvetica"/>
              </a:defRPr>
            </a:pPr>
            <a:r>
              <a:t>Mac only</a:t>
            </a:r>
          </a:p>
          <a:p>
            <a:pPr>
              <a:defRPr>
                <a:latin typeface="Helvetica"/>
                <a:ea typeface="Helvetica"/>
                <a:cs typeface="Helvetica"/>
                <a:sym typeface="Helvetica"/>
              </a:defRPr>
            </a:pPr>
            <a:r>
              <a:t>~ ePub file</a:t>
            </a:r>
          </a:p>
          <a:p>
            <a:pPr>
              <a:defRPr>
                <a:latin typeface="Helvetica"/>
                <a:ea typeface="Helvetica"/>
                <a:cs typeface="Helvetica"/>
                <a:sym typeface="Helvetica"/>
              </a:defRPr>
            </a:pPr>
            <a:r>
              <a:t>~ Cover .jpg</a:t>
            </a:r>
          </a:p>
          <a:p>
            <a:pPr>
              <a:defRPr>
                <a:latin typeface="Helvetica"/>
                <a:ea typeface="Helvetica"/>
                <a:cs typeface="Helvetica"/>
                <a:sym typeface="Helvetica"/>
              </a:defRPr>
            </a:pPr>
            <a:r>
              <a:t>~ Series info</a:t>
            </a:r>
          </a:p>
        </p:txBody>
      </p:sp>
      <p:pic>
        <p:nvPicPr>
          <p:cNvPr id="186" name="pasted-image.tiff"/>
          <p:cNvPicPr>
            <a:picLocks noChangeAspect="1"/>
          </p:cNvPicPr>
          <p:nvPr/>
        </p:nvPicPr>
        <p:blipFill>
          <a:blip r:embed="rId3">
            <a:extLst/>
          </a:blip>
          <a:stretch>
            <a:fillRect/>
          </a:stretch>
        </p:blipFill>
        <p:spPr>
          <a:xfrm>
            <a:off x="2716807" y="3288506"/>
            <a:ext cx="1525986" cy="1479135"/>
          </a:xfrm>
          <a:prstGeom prst="rect">
            <a:avLst/>
          </a:prstGeom>
          <a:ln w="12700">
            <a:miter lim="400000"/>
          </a:ln>
        </p:spPr>
      </p:pic>
      <p:pic>
        <p:nvPicPr>
          <p:cNvPr id="187" name="Screen Shot 2017-07-15 at 7.47.12 AM.png"/>
          <p:cNvPicPr>
            <a:picLocks noChangeAspect="1"/>
          </p:cNvPicPr>
          <p:nvPr/>
        </p:nvPicPr>
        <p:blipFill>
          <a:blip r:embed="rId4">
            <a:extLst/>
          </a:blip>
          <a:stretch>
            <a:fillRect/>
          </a:stretch>
        </p:blipFill>
        <p:spPr>
          <a:xfrm>
            <a:off x="8182716" y="2845987"/>
            <a:ext cx="2908729" cy="2364173"/>
          </a:xfrm>
          <a:prstGeom prst="rect">
            <a:avLst/>
          </a:prstGeom>
          <a:ln w="12700">
            <a:miter lim="400000"/>
          </a:ln>
        </p:spPr>
      </p:pic>
      <p:sp>
        <p:nvSpPr>
          <p:cNvPr id="188" name="Shape 188"/>
          <p:cNvSpPr/>
          <p:nvPr/>
        </p:nvSpPr>
        <p:spPr>
          <a:xfrm>
            <a:off x="6943105" y="5346699"/>
            <a:ext cx="5387951" cy="337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iTunes Connect</a:t>
            </a:r>
          </a:p>
          <a:p>
            <a:pPr>
              <a:defRPr>
                <a:latin typeface="Helvetica"/>
                <a:ea typeface="Helvetica"/>
                <a:cs typeface="Helvetica"/>
                <a:sym typeface="Helvetica"/>
              </a:defRPr>
            </a:pPr>
            <a:r>
              <a:t>Any Computer</a:t>
            </a:r>
          </a:p>
          <a:p>
            <a:pPr>
              <a:defRPr>
                <a:latin typeface="Helvetica"/>
                <a:ea typeface="Helvetica"/>
                <a:cs typeface="Helvetica"/>
                <a:sym typeface="Helvetica"/>
              </a:defRPr>
            </a:pPr>
            <a:r>
              <a:t>~ apply for account</a:t>
            </a:r>
          </a:p>
          <a:p>
            <a:pPr>
              <a:defRPr>
                <a:latin typeface="Helvetica"/>
                <a:ea typeface="Helvetica"/>
                <a:cs typeface="Helvetica"/>
                <a:sym typeface="Helvetica"/>
              </a:defRPr>
            </a:pPr>
            <a:r>
              <a:t>~ update description</a:t>
            </a:r>
          </a:p>
          <a:p>
            <a:pPr>
              <a:defRPr>
                <a:latin typeface="Helvetica"/>
                <a:ea typeface="Helvetica"/>
                <a:cs typeface="Helvetica"/>
                <a:sym typeface="Helvetica"/>
              </a:defRPr>
            </a:pPr>
            <a:r>
              <a:t>~ update price/availability</a:t>
            </a:r>
          </a:p>
          <a:p>
            <a:pPr>
              <a:defRPr>
                <a:latin typeface="Helvetica"/>
                <a:ea typeface="Helvetica"/>
                <a:cs typeface="Helvetica"/>
                <a:sym typeface="Helvetica"/>
              </a:defRPr>
            </a:pPr>
            <a:r>
              <a:t>~ monitor sales and pmts</a:t>
            </a:r>
          </a:p>
        </p:txBody>
      </p:sp>
      <p:sp>
        <p:nvSpPr>
          <p:cNvPr id="189" name="Shape 18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3" name="Screen Shot 2017-07-15 at 9.48.14 AM.png"/>
          <p:cNvPicPr>
            <a:picLocks noChangeAspect="1"/>
          </p:cNvPicPr>
          <p:nvPr/>
        </p:nvPicPr>
        <p:blipFill>
          <a:blip r:embed="rId3">
            <a:extLst/>
          </a:blip>
          <a:stretch>
            <a:fillRect/>
          </a:stretch>
        </p:blipFill>
        <p:spPr>
          <a:xfrm>
            <a:off x="0" y="1252628"/>
            <a:ext cx="13004800" cy="8950144"/>
          </a:xfrm>
          <a:prstGeom prst="rect">
            <a:avLst/>
          </a:prstGeom>
          <a:ln w="12700">
            <a:miter lim="400000"/>
          </a:ln>
        </p:spPr>
      </p:pic>
      <p:sp>
        <p:nvSpPr>
          <p:cNvPr id="194" name="Shape 194"/>
          <p:cNvSpPr/>
          <p:nvPr/>
        </p:nvSpPr>
        <p:spPr>
          <a:xfrm flipH="1">
            <a:off x="6608490" y="7675215"/>
            <a:ext cx="1980655" cy="55438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95" name="Shape 195"/>
          <p:cNvSpPr/>
          <p:nvPr/>
        </p:nvSpPr>
        <p:spPr>
          <a:xfrm>
            <a:off x="8666174" y="6419849"/>
            <a:ext cx="3966593" cy="278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pPr>
            <a:r>
              <a:t>ISBN Tips:</a:t>
            </a:r>
          </a:p>
          <a:p>
            <a:pPr algn="l">
              <a:defRPr sz="2200"/>
            </a:pPr>
            <a:r>
              <a:t>~ Must be included with original upload if you plan to use one.</a:t>
            </a:r>
          </a:p>
          <a:p>
            <a:pPr algn="l">
              <a:defRPr sz="2200"/>
            </a:pPr>
            <a:r>
              <a:t>~ Still recommended by iBooks, but not required.</a:t>
            </a:r>
          </a:p>
          <a:p>
            <a:pPr algn="l">
              <a:defRPr sz="2200"/>
            </a:pPr>
            <a:r>
              <a:t>~ Can never be edited.  NEVER.</a:t>
            </a:r>
          </a:p>
        </p:txBody>
      </p:sp>
      <p:sp>
        <p:nvSpPr>
          <p:cNvPr id="196" name="Shape 19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7" name="Shape 197"/>
          <p:cNvSpPr/>
          <p:nvPr/>
        </p:nvSpPr>
        <p:spPr>
          <a:xfrm>
            <a:off x="10773402" y="1858884"/>
            <a:ext cx="1116780" cy="185908"/>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1" name="Screen Shot 2017-07-15 at 7.52.13 AM.png"/>
          <p:cNvPicPr>
            <a:picLocks noChangeAspect="1"/>
          </p:cNvPicPr>
          <p:nvPr/>
        </p:nvPicPr>
        <p:blipFill>
          <a:blip r:embed="rId3">
            <a:extLst/>
          </a:blip>
          <a:stretch>
            <a:fillRect/>
          </a:stretch>
        </p:blipFill>
        <p:spPr>
          <a:xfrm>
            <a:off x="990600" y="1669980"/>
            <a:ext cx="10696359" cy="7894752"/>
          </a:xfrm>
          <a:prstGeom prst="rect">
            <a:avLst/>
          </a:prstGeom>
          <a:ln w="12700">
            <a:miter lim="400000"/>
          </a:ln>
        </p:spPr>
      </p:pic>
      <p:sp>
        <p:nvSpPr>
          <p:cNvPr id="202" name="Shape 202"/>
          <p:cNvSpPr/>
          <p:nvPr/>
        </p:nvSpPr>
        <p:spPr>
          <a:xfrm>
            <a:off x="665098" y="717550"/>
            <a:ext cx="1167460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Switch to your own dashboard from Smashwords or D2D</a:t>
            </a:r>
          </a:p>
        </p:txBody>
      </p:sp>
      <p:sp>
        <p:nvSpPr>
          <p:cNvPr id="203" name="Shape 203"/>
          <p:cNvSpPr/>
          <p:nvPr/>
        </p:nvSpPr>
        <p:spPr>
          <a:xfrm flipH="1">
            <a:off x="2586249" y="5123897"/>
            <a:ext cx="2667951" cy="98370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04" name="Shape 204"/>
          <p:cNvSpPr/>
          <p:nvPr/>
        </p:nvSpPr>
        <p:spPr>
          <a:xfrm>
            <a:off x="5321300" y="4419600"/>
            <a:ext cx="4541193" cy="1156990"/>
          </a:xfrm>
          <a:prstGeom prst="rect">
            <a:avLst/>
          </a:prstGeom>
          <a:solidFill>
            <a:srgbClr val="FFFFFF"/>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05" name="Shape 205"/>
          <p:cNvSpPr/>
          <p:nvPr/>
        </p:nvSpPr>
        <p:spPr>
          <a:xfrm>
            <a:off x="5298587" y="4578994"/>
            <a:ext cx="4586619"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vl1pPr>
          </a:lstStyle>
          <a:p>
            <a:pPr/>
            <a:r>
              <a:t>If you change distribution, you will lose all ratings and reviews.</a:t>
            </a:r>
          </a:p>
        </p:txBody>
      </p:sp>
      <p:sp>
        <p:nvSpPr>
          <p:cNvPr id="206" name="Shape 20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p:nvPr>
        </p:nvSpPr>
        <p:spPr>
          <a:xfrm>
            <a:off x="952500" y="114300"/>
            <a:ext cx="11099800" cy="2159000"/>
          </a:xfrm>
          <a:prstGeom prst="rect">
            <a:avLst/>
          </a:prstGeom>
        </p:spPr>
        <p:txBody>
          <a:bodyPr/>
          <a:lstStyle>
            <a:lvl1pPr>
              <a:defRPr sz="6000"/>
            </a:lvl1pPr>
          </a:lstStyle>
          <a:p>
            <a:pPr/>
            <a:r>
              <a:t>Pros of Going Direct</a:t>
            </a:r>
          </a:p>
        </p:txBody>
      </p:sp>
      <p:sp>
        <p:nvSpPr>
          <p:cNvPr id="211" name="Shape 211"/>
          <p:cNvSpPr/>
          <p:nvPr>
            <p:ph type="body" idx="1"/>
          </p:nvPr>
        </p:nvSpPr>
        <p:spPr>
          <a:xfrm>
            <a:off x="952500" y="2349500"/>
            <a:ext cx="11099800" cy="6286500"/>
          </a:xfrm>
          <a:prstGeom prst="rect">
            <a:avLst/>
          </a:prstGeom>
        </p:spPr>
        <p:txBody>
          <a:bodyPr/>
          <a:lstStyle/>
          <a:p>
            <a:pPr marL="391159" indent="-391159" defTabSz="514095">
              <a:spcBef>
                <a:spcPts val="3600"/>
              </a:spcBef>
              <a:defRPr sz="3168">
                <a:latin typeface="Helvetica"/>
                <a:ea typeface="Helvetica"/>
                <a:cs typeface="Helvetica"/>
                <a:sym typeface="Helvetica"/>
              </a:defRPr>
            </a:pPr>
            <a:r>
              <a:t>You earn 70% of list price on ALL price points</a:t>
            </a:r>
          </a:p>
          <a:p>
            <a:pPr marL="391159" indent="-391159" defTabSz="514095">
              <a:spcBef>
                <a:spcPts val="3600"/>
              </a:spcBef>
              <a:defRPr sz="3168">
                <a:latin typeface="Helvetica"/>
                <a:ea typeface="Helvetica"/>
                <a:cs typeface="Helvetica"/>
                <a:sym typeface="Helvetica"/>
              </a:defRPr>
            </a:pPr>
            <a:r>
              <a:t>You can upload asset-less pre-orders up to 364 days in advance of release date</a:t>
            </a:r>
          </a:p>
          <a:p>
            <a:pPr marL="391159" indent="-391159" defTabSz="514095">
              <a:spcBef>
                <a:spcPts val="3600"/>
              </a:spcBef>
              <a:defRPr sz="3168">
                <a:latin typeface="Helvetica"/>
                <a:ea typeface="Helvetica"/>
                <a:cs typeface="Helvetica"/>
                <a:sym typeface="Helvetica"/>
              </a:defRPr>
            </a:pPr>
            <a:r>
              <a:t>Create a specific ePub file with iBooks and iTunes links</a:t>
            </a:r>
          </a:p>
          <a:p>
            <a:pPr marL="391159" indent="-391159" defTabSz="514095">
              <a:spcBef>
                <a:spcPts val="3600"/>
              </a:spcBef>
              <a:defRPr sz="3168">
                <a:latin typeface="Helvetica"/>
                <a:ea typeface="Helvetica"/>
                <a:cs typeface="Helvetica"/>
                <a:sym typeface="Helvetica"/>
              </a:defRPr>
            </a:pPr>
            <a:r>
              <a:t>iBooks accepts ePub2 and ePub3 file formats, Multi-Touch books, embedded audio and video</a:t>
            </a:r>
          </a:p>
          <a:p>
            <a:pPr marL="391159" indent="-391159" defTabSz="514095">
              <a:spcBef>
                <a:spcPts val="3600"/>
              </a:spcBef>
              <a:defRPr sz="3168">
                <a:latin typeface="Helvetica"/>
                <a:ea typeface="Helvetica"/>
                <a:cs typeface="Helvetica"/>
                <a:sym typeface="Helvetica"/>
              </a:defRPr>
            </a:pPr>
            <a:r>
              <a:t>iBooks gives you 250 Promotion Codes per book; these can be used as soon as the book file is uploaded, even during pre-order</a:t>
            </a:r>
          </a:p>
        </p:txBody>
      </p:sp>
      <p:sp>
        <p:nvSpPr>
          <p:cNvPr id="212" name="Shape 21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6" name="Screen Shot 2017-07-15 at 9.36.25 AM.png"/>
          <p:cNvPicPr>
            <a:picLocks noChangeAspect="1"/>
          </p:cNvPicPr>
          <p:nvPr/>
        </p:nvPicPr>
        <p:blipFill>
          <a:blip r:embed="rId3">
            <a:extLst/>
          </a:blip>
          <a:stretch>
            <a:fillRect/>
          </a:stretch>
        </p:blipFill>
        <p:spPr>
          <a:xfrm>
            <a:off x="226008" y="158650"/>
            <a:ext cx="12331724" cy="9753601"/>
          </a:xfrm>
          <a:prstGeom prst="rect">
            <a:avLst/>
          </a:prstGeom>
          <a:ln w="12700">
            <a:miter lim="400000"/>
          </a:ln>
        </p:spPr>
      </p:pic>
      <p:sp>
        <p:nvSpPr>
          <p:cNvPr id="217" name="Shape 217"/>
          <p:cNvSpPr/>
          <p:nvPr/>
        </p:nvSpPr>
        <p:spPr>
          <a:xfrm flipV="1">
            <a:off x="7391399" y="2349500"/>
            <a:ext cx="1270001" cy="127000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18" name="Shape 218"/>
          <p:cNvSpPr/>
          <p:nvPr/>
        </p:nvSpPr>
        <p:spPr>
          <a:xfrm>
            <a:off x="5915645" y="3727449"/>
            <a:ext cx="277371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400">
                <a:latin typeface="Helvetica"/>
                <a:ea typeface="Helvetica"/>
                <a:cs typeface="Helvetica"/>
                <a:sym typeface="Helvetica"/>
              </a:defRPr>
            </a:lvl1pPr>
          </a:lstStyle>
          <a:p>
            <a:pPr/>
            <a:r>
              <a:t>250 Promo Codes </a:t>
            </a:r>
          </a:p>
        </p:txBody>
      </p:sp>
      <p:sp>
        <p:nvSpPr>
          <p:cNvPr id="219" name="Shape 21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0" name="Shape 220"/>
          <p:cNvSpPr/>
          <p:nvPr/>
        </p:nvSpPr>
        <p:spPr>
          <a:xfrm>
            <a:off x="10409695" y="1006174"/>
            <a:ext cx="957399" cy="3810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4" name="Screen Shot 2017-07-15 at 9.36.25 AM.png"/>
          <p:cNvPicPr>
            <a:picLocks noChangeAspect="1"/>
          </p:cNvPicPr>
          <p:nvPr/>
        </p:nvPicPr>
        <p:blipFill>
          <a:blip r:embed="rId3">
            <a:extLst/>
          </a:blip>
          <a:stretch>
            <a:fillRect/>
          </a:stretch>
        </p:blipFill>
        <p:spPr>
          <a:xfrm>
            <a:off x="226008" y="158650"/>
            <a:ext cx="12331724" cy="9753601"/>
          </a:xfrm>
          <a:prstGeom prst="rect">
            <a:avLst/>
          </a:prstGeom>
          <a:ln w="12700">
            <a:miter lim="400000"/>
          </a:ln>
        </p:spPr>
      </p:pic>
      <p:sp>
        <p:nvSpPr>
          <p:cNvPr id="225" name="Shape 225"/>
          <p:cNvSpPr/>
          <p:nvPr/>
        </p:nvSpPr>
        <p:spPr>
          <a:xfrm flipV="1">
            <a:off x="7277099" y="2857500"/>
            <a:ext cx="1270001" cy="127000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26" name="Shape 226"/>
          <p:cNvSpPr/>
          <p:nvPr/>
        </p:nvSpPr>
        <p:spPr>
          <a:xfrm>
            <a:off x="4725466" y="4235449"/>
            <a:ext cx="492546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400">
                <a:latin typeface="Helvetica"/>
                <a:ea typeface="Helvetica"/>
                <a:cs typeface="Helvetica"/>
                <a:sym typeface="Helvetica"/>
              </a:defRPr>
            </a:lvl1pPr>
          </a:lstStyle>
          <a:p>
            <a:pPr/>
            <a:r>
              <a:t>See all reviews from all countries</a:t>
            </a:r>
          </a:p>
        </p:txBody>
      </p:sp>
      <p:sp>
        <p:nvSpPr>
          <p:cNvPr id="227" name="Shape 22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8" name="Shape 228"/>
          <p:cNvSpPr/>
          <p:nvPr/>
        </p:nvSpPr>
        <p:spPr>
          <a:xfrm>
            <a:off x="10409695" y="1006174"/>
            <a:ext cx="957399" cy="3810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2" name="Screen Shot 2017-07-15 at 9.36.25 AM.png"/>
          <p:cNvPicPr>
            <a:picLocks noChangeAspect="1"/>
          </p:cNvPicPr>
          <p:nvPr/>
        </p:nvPicPr>
        <p:blipFill>
          <a:blip r:embed="rId3">
            <a:extLst/>
          </a:blip>
          <a:stretch>
            <a:fillRect/>
          </a:stretch>
        </p:blipFill>
        <p:spPr>
          <a:xfrm>
            <a:off x="226008" y="158650"/>
            <a:ext cx="12331724" cy="9753601"/>
          </a:xfrm>
          <a:prstGeom prst="rect">
            <a:avLst/>
          </a:prstGeom>
          <a:ln w="12700">
            <a:miter lim="400000"/>
          </a:ln>
        </p:spPr>
      </p:pic>
      <p:sp>
        <p:nvSpPr>
          <p:cNvPr id="233" name="Shape 233"/>
          <p:cNvSpPr/>
          <p:nvPr/>
        </p:nvSpPr>
        <p:spPr>
          <a:xfrm flipV="1">
            <a:off x="7777653" y="3111499"/>
            <a:ext cx="769447" cy="76944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34" name="Shape 234"/>
          <p:cNvSpPr/>
          <p:nvPr/>
        </p:nvSpPr>
        <p:spPr>
          <a:xfrm>
            <a:off x="5375858" y="3810000"/>
            <a:ext cx="5162650" cy="1688456"/>
          </a:xfrm>
          <a:prstGeom prst="rect">
            <a:avLst/>
          </a:prstGeom>
          <a:solidFill>
            <a:srgbClr val="FFFFFF"/>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35" name="Shape 235"/>
          <p:cNvSpPr/>
          <p:nvPr/>
        </p:nvSpPr>
        <p:spPr>
          <a:xfrm>
            <a:off x="5396239" y="3866825"/>
            <a:ext cx="5318639" cy="15748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pPr>
            <a:r>
              <a:rPr b="1">
                <a:latin typeface="Helvetica"/>
                <a:ea typeface="Helvetica"/>
                <a:cs typeface="Helvetica"/>
                <a:sym typeface="Helvetica"/>
              </a:rPr>
              <a:t>Contact Us</a:t>
            </a:r>
            <a:r>
              <a:t> offers </a:t>
            </a:r>
            <a:r>
              <a:rPr i="1"/>
              <a:t>tons</a:t>
            </a:r>
            <a:r>
              <a:t> of info and ways to communicate with iBooks</a:t>
            </a:r>
          </a:p>
          <a:p>
            <a:pPr>
              <a:defRPr b="1" sz="2400">
                <a:latin typeface="Helvetica"/>
                <a:ea typeface="Helvetica"/>
                <a:cs typeface="Helvetica"/>
                <a:sym typeface="Helvetica"/>
              </a:defRPr>
            </a:pPr>
            <a:r>
              <a:t>~ Series Linking</a:t>
            </a:r>
          </a:p>
          <a:p>
            <a:pPr>
              <a:defRPr b="1" sz="2400">
                <a:latin typeface="Helvetica"/>
                <a:ea typeface="Helvetica"/>
                <a:cs typeface="Helvetica"/>
                <a:sym typeface="Helvetica"/>
              </a:defRPr>
            </a:pPr>
            <a:r>
              <a:t>~ Change Seller Name</a:t>
            </a:r>
          </a:p>
        </p:txBody>
      </p:sp>
      <p:sp>
        <p:nvSpPr>
          <p:cNvPr id="236" name="Shape 2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7" name="Shape 237"/>
          <p:cNvSpPr/>
          <p:nvPr/>
        </p:nvSpPr>
        <p:spPr>
          <a:xfrm>
            <a:off x="10409695" y="1006174"/>
            <a:ext cx="957399" cy="3810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1" name="Screen Shot 2016-08-15 at 3.22.54 PM.png"/>
          <p:cNvPicPr>
            <a:picLocks noChangeAspect="1"/>
          </p:cNvPicPr>
          <p:nvPr/>
        </p:nvPicPr>
        <p:blipFill>
          <a:blip r:embed="rId2">
            <a:extLst/>
          </a:blip>
          <a:stretch>
            <a:fillRect/>
          </a:stretch>
        </p:blipFill>
        <p:spPr>
          <a:xfrm>
            <a:off x="979054" y="0"/>
            <a:ext cx="11046692" cy="9753600"/>
          </a:xfrm>
          <a:prstGeom prst="rect">
            <a:avLst/>
          </a:prstGeom>
          <a:ln w="12700">
            <a:miter lim="400000"/>
          </a:ln>
        </p:spPr>
      </p:pic>
      <p:sp>
        <p:nvSpPr>
          <p:cNvPr id="242" name="Shape 242"/>
          <p:cNvSpPr/>
          <p:nvPr/>
        </p:nvSpPr>
        <p:spPr>
          <a:xfrm>
            <a:off x="10274299" y="709910"/>
            <a:ext cx="745630" cy="3810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43" name="Shape 24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5" name="Screen Shot 2017-07-21 at 4.27.10 PM.png"/>
          <p:cNvPicPr>
            <a:picLocks noChangeAspect="1"/>
          </p:cNvPicPr>
          <p:nvPr/>
        </p:nvPicPr>
        <p:blipFill>
          <a:blip r:embed="rId3">
            <a:extLst/>
          </a:blip>
          <a:stretch>
            <a:fillRect/>
          </a:stretch>
        </p:blipFill>
        <p:spPr>
          <a:xfrm>
            <a:off x="975022" y="2108241"/>
            <a:ext cx="11485557" cy="7904572"/>
          </a:xfrm>
          <a:prstGeom prst="rect">
            <a:avLst/>
          </a:prstGeom>
          <a:ln w="12700">
            <a:miter lim="400000"/>
          </a:ln>
        </p:spPr>
      </p:pic>
      <p:sp>
        <p:nvSpPr>
          <p:cNvPr id="246" name="Shape 246"/>
          <p:cNvSpPr/>
          <p:nvPr/>
        </p:nvSpPr>
        <p:spPr>
          <a:xfrm>
            <a:off x="1087100" y="406399"/>
            <a:ext cx="11261402"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lvl1pPr>
          </a:lstStyle>
          <a:p>
            <a:pPr/>
            <a:r>
              <a:t>No placeholder file, but you can upload a custom sample for preorder</a:t>
            </a:r>
          </a:p>
        </p:txBody>
      </p:sp>
      <p:sp>
        <p:nvSpPr>
          <p:cNvPr id="247" name="Shape 24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8" name="Shape 248"/>
          <p:cNvSpPr/>
          <p:nvPr/>
        </p:nvSpPr>
        <p:spPr>
          <a:xfrm>
            <a:off x="9374567" y="4732881"/>
            <a:ext cx="1" cy="60485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49" name="Shape 249"/>
          <p:cNvSpPr/>
          <p:nvPr/>
        </p:nvSpPr>
        <p:spPr>
          <a:xfrm>
            <a:off x="8072395" y="3965544"/>
            <a:ext cx="260434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atin typeface="Helvetica"/>
                <a:ea typeface="Helvetica"/>
                <a:cs typeface="Helvetica"/>
                <a:sym typeface="Helvetica"/>
              </a:defRPr>
            </a:lvl1pPr>
          </a:lstStyle>
          <a:p>
            <a:pPr/>
            <a:r>
              <a:t>Sample on RIGHT</a:t>
            </a:r>
          </a:p>
        </p:txBody>
      </p:sp>
      <p:sp>
        <p:nvSpPr>
          <p:cNvPr id="250" name="Shape 250"/>
          <p:cNvSpPr/>
          <p:nvPr/>
        </p:nvSpPr>
        <p:spPr>
          <a:xfrm>
            <a:off x="10479781" y="2606465"/>
            <a:ext cx="1009780" cy="209985"/>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What We’ll Cover:</a:t>
            </a:r>
          </a:p>
        </p:txBody>
      </p:sp>
      <p:sp>
        <p:nvSpPr>
          <p:cNvPr id="127" name="Shape 127"/>
          <p:cNvSpPr/>
          <p:nvPr>
            <p:ph type="body" idx="1"/>
          </p:nvPr>
        </p:nvSpPr>
        <p:spPr>
          <a:prstGeom prst="rect">
            <a:avLst/>
          </a:prstGeom>
        </p:spPr>
        <p:txBody>
          <a:bodyPr/>
          <a:lstStyle/>
          <a:p>
            <a:pPr>
              <a:defRPr>
                <a:latin typeface="Helvetica"/>
                <a:ea typeface="Helvetica"/>
                <a:cs typeface="Helvetica"/>
                <a:sym typeface="Helvetica"/>
              </a:defRPr>
            </a:pPr>
            <a:r>
              <a:t>Apple as an eBook retailer</a:t>
            </a:r>
          </a:p>
          <a:p>
            <a:pPr>
              <a:defRPr>
                <a:latin typeface="Helvetica"/>
                <a:ea typeface="Helvetica"/>
                <a:cs typeface="Helvetica"/>
                <a:sym typeface="Helvetica"/>
              </a:defRPr>
            </a:pPr>
            <a:r>
              <a:t>iBooks App and Apple devices</a:t>
            </a:r>
          </a:p>
          <a:p>
            <a:pPr>
              <a:defRPr>
                <a:latin typeface="Helvetica"/>
                <a:ea typeface="Helvetica"/>
                <a:cs typeface="Helvetica"/>
                <a:sym typeface="Helvetica"/>
              </a:defRPr>
            </a:pPr>
            <a:r>
              <a:t>How to get your book on iBooks</a:t>
            </a:r>
          </a:p>
          <a:p>
            <a:pPr>
              <a:defRPr>
                <a:latin typeface="Helvetica"/>
                <a:ea typeface="Helvetica"/>
                <a:cs typeface="Helvetica"/>
                <a:sym typeface="Helvetica"/>
              </a:defRPr>
            </a:pPr>
            <a:r>
              <a:t>iTunes Producer software for uploading content</a:t>
            </a:r>
          </a:p>
          <a:p>
            <a:pPr>
              <a:defRPr>
                <a:latin typeface="Helvetica"/>
                <a:ea typeface="Helvetica"/>
                <a:cs typeface="Helvetica"/>
                <a:sym typeface="Helvetica"/>
              </a:defRPr>
            </a:pPr>
            <a:r>
              <a:t>iTunes Connect publisher dashboards</a:t>
            </a:r>
          </a:p>
          <a:p>
            <a:pPr>
              <a:defRPr>
                <a:latin typeface="Helvetica"/>
                <a:ea typeface="Helvetica"/>
                <a:cs typeface="Helvetica"/>
                <a:sym typeface="Helvetica"/>
              </a:defRPr>
            </a:pPr>
            <a:r>
              <a:t>Questions!</a:t>
            </a:r>
          </a:p>
        </p:txBody>
      </p:sp>
      <p:sp>
        <p:nvSpPr>
          <p:cNvPr id="128" name="Shape 128"/>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4" name="iBooks Preorder Final Page.png"/>
          <p:cNvPicPr>
            <a:picLocks noChangeAspect="1"/>
          </p:cNvPicPr>
          <p:nvPr/>
        </p:nvPicPr>
        <p:blipFill>
          <a:blip r:embed="rId3">
            <a:extLst/>
          </a:blip>
          <a:stretch>
            <a:fillRect/>
          </a:stretch>
        </p:blipFill>
        <p:spPr>
          <a:xfrm>
            <a:off x="0" y="897173"/>
            <a:ext cx="13004800" cy="8666187"/>
          </a:xfrm>
          <a:prstGeom prst="rect">
            <a:avLst/>
          </a:prstGeom>
          <a:ln w="12700">
            <a:miter lim="400000"/>
          </a:ln>
        </p:spPr>
      </p:pic>
      <p:sp>
        <p:nvSpPr>
          <p:cNvPr id="255" name="Shape 255"/>
          <p:cNvSpPr/>
          <p:nvPr/>
        </p:nvSpPr>
        <p:spPr>
          <a:xfrm>
            <a:off x="3438194" y="361950"/>
            <a:ext cx="67126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What it looks like to the reader…</a:t>
            </a:r>
          </a:p>
        </p:txBody>
      </p:sp>
      <p:sp>
        <p:nvSpPr>
          <p:cNvPr id="256" name="Shape 25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0" name="Screen Shot 2017-07-21 at 4.47.45 PM.png"/>
          <p:cNvPicPr>
            <a:picLocks noChangeAspect="1"/>
          </p:cNvPicPr>
          <p:nvPr/>
        </p:nvPicPr>
        <p:blipFill>
          <a:blip r:embed="rId3">
            <a:extLst/>
          </a:blip>
          <a:stretch>
            <a:fillRect/>
          </a:stretch>
        </p:blipFill>
        <p:spPr>
          <a:xfrm>
            <a:off x="257224" y="313531"/>
            <a:ext cx="12490352" cy="9753601"/>
          </a:xfrm>
          <a:prstGeom prst="rect">
            <a:avLst/>
          </a:prstGeom>
          <a:ln w="12700">
            <a:miter lim="400000"/>
          </a:ln>
        </p:spPr>
      </p:pic>
      <p:sp>
        <p:nvSpPr>
          <p:cNvPr id="261" name="Shape 261"/>
          <p:cNvSpPr/>
          <p:nvPr/>
        </p:nvSpPr>
        <p:spPr>
          <a:xfrm flipH="1">
            <a:off x="8297590" y="2277715"/>
            <a:ext cx="1980655" cy="55438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62" name="Shape 262"/>
          <p:cNvSpPr/>
          <p:nvPr/>
        </p:nvSpPr>
        <p:spPr>
          <a:xfrm>
            <a:off x="7276355" y="1670049"/>
            <a:ext cx="426869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400">
                <a:latin typeface="Helvetica"/>
                <a:ea typeface="Helvetica"/>
                <a:cs typeface="Helvetica"/>
                <a:sym typeface="Helvetica"/>
              </a:defRPr>
            </a:lvl1pPr>
          </a:lstStyle>
          <a:p>
            <a:pPr/>
            <a:r>
              <a:t>Anthology Authors (primary)</a:t>
            </a:r>
          </a:p>
        </p:txBody>
      </p:sp>
      <p:sp>
        <p:nvSpPr>
          <p:cNvPr id="263" name="Shape 26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4" name="Shape 264"/>
          <p:cNvSpPr/>
          <p:nvPr/>
        </p:nvSpPr>
        <p:spPr>
          <a:xfrm>
            <a:off x="10608271" y="877684"/>
            <a:ext cx="1113677" cy="230745"/>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8" name="Screen Shot 2017-07-21 at 4.47.45 PM.png"/>
          <p:cNvPicPr>
            <a:picLocks noChangeAspect="1"/>
          </p:cNvPicPr>
          <p:nvPr/>
        </p:nvPicPr>
        <p:blipFill>
          <a:blip r:embed="rId3">
            <a:extLst/>
          </a:blip>
          <a:stretch>
            <a:fillRect/>
          </a:stretch>
        </p:blipFill>
        <p:spPr>
          <a:xfrm>
            <a:off x="257224" y="313531"/>
            <a:ext cx="12490352" cy="9753601"/>
          </a:xfrm>
          <a:prstGeom prst="rect">
            <a:avLst/>
          </a:prstGeom>
          <a:ln w="12700">
            <a:miter lim="400000"/>
          </a:ln>
        </p:spPr>
      </p:pic>
      <p:sp>
        <p:nvSpPr>
          <p:cNvPr id="269" name="Shape 269"/>
          <p:cNvSpPr/>
          <p:nvPr/>
        </p:nvSpPr>
        <p:spPr>
          <a:xfrm flipH="1">
            <a:off x="6722790" y="4906333"/>
            <a:ext cx="1980655" cy="55438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70" name="Shape 270"/>
          <p:cNvSpPr/>
          <p:nvPr/>
        </p:nvSpPr>
        <p:spPr>
          <a:xfrm>
            <a:off x="6123037" y="4324349"/>
            <a:ext cx="563552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400">
                <a:latin typeface="Helvetica"/>
                <a:ea typeface="Helvetica"/>
                <a:cs typeface="Helvetica"/>
                <a:sym typeface="Helvetica"/>
              </a:defRPr>
            </a:lvl1pPr>
          </a:lstStyle>
          <a:p>
            <a:pPr/>
            <a:r>
              <a:t>Choose Category for iBooks (primary)</a:t>
            </a:r>
          </a:p>
        </p:txBody>
      </p:sp>
      <p:sp>
        <p:nvSpPr>
          <p:cNvPr id="271" name="Shape 271"/>
          <p:cNvSpPr/>
          <p:nvPr/>
        </p:nvSpPr>
        <p:spPr>
          <a:xfrm>
            <a:off x="8830444" y="5033333"/>
            <a:ext cx="1870126" cy="288645"/>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72" name="Shape 27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3" name="Shape 273"/>
          <p:cNvSpPr/>
          <p:nvPr/>
        </p:nvSpPr>
        <p:spPr>
          <a:xfrm>
            <a:off x="10608271" y="877684"/>
            <a:ext cx="1113677" cy="230745"/>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7" name="Screen Shot 2017-07-21 at 5.31.18 PM.png"/>
          <p:cNvPicPr>
            <a:picLocks noChangeAspect="1"/>
          </p:cNvPicPr>
          <p:nvPr/>
        </p:nvPicPr>
        <p:blipFill>
          <a:blip r:embed="rId3">
            <a:extLst/>
          </a:blip>
          <a:stretch>
            <a:fillRect/>
          </a:stretch>
        </p:blipFill>
        <p:spPr>
          <a:xfrm>
            <a:off x="882351" y="1351756"/>
            <a:ext cx="11240098" cy="8777288"/>
          </a:xfrm>
          <a:prstGeom prst="rect">
            <a:avLst/>
          </a:prstGeom>
          <a:ln w="12700">
            <a:miter lim="400000"/>
          </a:ln>
        </p:spPr>
      </p:pic>
      <p:sp>
        <p:nvSpPr>
          <p:cNvPr id="278" name="Shape 278"/>
          <p:cNvSpPr/>
          <p:nvPr/>
        </p:nvSpPr>
        <p:spPr>
          <a:xfrm>
            <a:off x="2430576" y="527050"/>
            <a:ext cx="81436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Setting Price Initially in iTunes Producer</a:t>
            </a:r>
          </a:p>
        </p:txBody>
      </p:sp>
      <p:sp>
        <p:nvSpPr>
          <p:cNvPr id="279" name="Shape 27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0" name="Shape 280"/>
          <p:cNvSpPr/>
          <p:nvPr/>
        </p:nvSpPr>
        <p:spPr>
          <a:xfrm>
            <a:off x="10199438" y="1858884"/>
            <a:ext cx="1047013" cy="213452"/>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4" name="Screen Shot 2017-07-21 at 5.34.56 PM.png"/>
          <p:cNvPicPr>
            <a:picLocks noChangeAspect="1"/>
          </p:cNvPicPr>
          <p:nvPr/>
        </p:nvPicPr>
        <p:blipFill>
          <a:blip r:embed="rId3">
            <a:extLst/>
          </a:blip>
          <a:stretch>
            <a:fillRect/>
          </a:stretch>
        </p:blipFill>
        <p:spPr>
          <a:xfrm>
            <a:off x="1109664" y="850900"/>
            <a:ext cx="11213432" cy="8848619"/>
          </a:xfrm>
          <a:prstGeom prst="rect">
            <a:avLst/>
          </a:prstGeom>
          <a:ln w="12700">
            <a:miter lim="400000"/>
          </a:ln>
        </p:spPr>
      </p:pic>
      <p:sp>
        <p:nvSpPr>
          <p:cNvPr id="285" name="Shape 285"/>
          <p:cNvSpPr/>
          <p:nvPr/>
        </p:nvSpPr>
        <p:spPr>
          <a:xfrm>
            <a:off x="2576205" y="196850"/>
            <a:ext cx="82803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Manage and Update on iTunes Connect</a:t>
            </a:r>
          </a:p>
        </p:txBody>
      </p:sp>
      <p:sp>
        <p:nvSpPr>
          <p:cNvPr id="286" name="Shape 28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0" name="Screen Shot 2017-07-21 at 5.38.17 PM.png"/>
          <p:cNvPicPr>
            <a:picLocks noChangeAspect="1"/>
          </p:cNvPicPr>
          <p:nvPr/>
        </p:nvPicPr>
        <p:blipFill>
          <a:blip r:embed="rId3">
            <a:extLst/>
          </a:blip>
          <a:stretch>
            <a:fillRect/>
          </a:stretch>
        </p:blipFill>
        <p:spPr>
          <a:xfrm>
            <a:off x="121344" y="1280558"/>
            <a:ext cx="13004801" cy="8950144"/>
          </a:xfrm>
          <a:prstGeom prst="rect">
            <a:avLst/>
          </a:prstGeom>
          <a:ln w="12700">
            <a:miter lim="400000"/>
          </a:ln>
        </p:spPr>
      </p:pic>
      <p:sp>
        <p:nvSpPr>
          <p:cNvPr id="291" name="Shape 291"/>
          <p:cNvSpPr/>
          <p:nvPr/>
        </p:nvSpPr>
        <p:spPr>
          <a:xfrm>
            <a:off x="4652526" y="552450"/>
            <a:ext cx="394243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What’s Versioning?</a:t>
            </a:r>
          </a:p>
        </p:txBody>
      </p:sp>
      <p:sp>
        <p:nvSpPr>
          <p:cNvPr id="292" name="Shape 292"/>
          <p:cNvSpPr/>
          <p:nvPr/>
        </p:nvSpPr>
        <p:spPr>
          <a:xfrm>
            <a:off x="6305143" y="5727699"/>
            <a:ext cx="5252611"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vl1pPr>
          </a:lstStyle>
          <a:p>
            <a:pPr/>
            <a:r>
              <a:t>Add info here of what’s new.  New excerpt? New bonus scene?</a:t>
            </a:r>
          </a:p>
        </p:txBody>
      </p:sp>
      <p:sp>
        <p:nvSpPr>
          <p:cNvPr id="293" name="Shape 293"/>
          <p:cNvSpPr/>
          <p:nvPr/>
        </p:nvSpPr>
        <p:spPr>
          <a:xfrm>
            <a:off x="3598664" y="4469556"/>
            <a:ext cx="868016" cy="108170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94" name="Shape 29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5" name="Shape 295"/>
          <p:cNvSpPr/>
          <p:nvPr/>
        </p:nvSpPr>
        <p:spPr>
          <a:xfrm>
            <a:off x="10876933" y="1882246"/>
            <a:ext cx="1113677" cy="230746"/>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9" name="Screen Shot 2017-07-21 at 5.50.31 PM.png"/>
          <p:cNvPicPr>
            <a:picLocks noChangeAspect="1"/>
          </p:cNvPicPr>
          <p:nvPr/>
        </p:nvPicPr>
        <p:blipFill>
          <a:blip r:embed="rId3">
            <a:extLst/>
          </a:blip>
          <a:stretch>
            <a:fillRect/>
          </a:stretch>
        </p:blipFill>
        <p:spPr>
          <a:xfrm>
            <a:off x="410249" y="556964"/>
            <a:ext cx="12692302" cy="9753601"/>
          </a:xfrm>
          <a:prstGeom prst="rect">
            <a:avLst/>
          </a:prstGeom>
          <a:ln w="12700">
            <a:miter lim="400000"/>
          </a:ln>
        </p:spPr>
      </p:pic>
      <p:sp>
        <p:nvSpPr>
          <p:cNvPr id="300" name="Shape 300"/>
          <p:cNvSpPr/>
          <p:nvPr/>
        </p:nvSpPr>
        <p:spPr>
          <a:xfrm>
            <a:off x="3091256" y="184150"/>
            <a:ext cx="733028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How Linking a Series Works for You</a:t>
            </a:r>
          </a:p>
        </p:txBody>
      </p:sp>
      <p:sp>
        <p:nvSpPr>
          <p:cNvPr id="301" name="Shape 30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5" name="Screen Shot 2017-07-15 at 10.10.25 AM.png"/>
          <p:cNvPicPr>
            <a:picLocks noChangeAspect="1"/>
          </p:cNvPicPr>
          <p:nvPr/>
        </p:nvPicPr>
        <p:blipFill>
          <a:blip r:embed="rId2">
            <a:extLst/>
          </a:blip>
          <a:stretch>
            <a:fillRect/>
          </a:stretch>
        </p:blipFill>
        <p:spPr>
          <a:xfrm>
            <a:off x="450850" y="2444948"/>
            <a:ext cx="12103100" cy="6985001"/>
          </a:xfrm>
          <a:prstGeom prst="rect">
            <a:avLst/>
          </a:prstGeom>
          <a:ln w="12700">
            <a:miter lim="400000"/>
          </a:ln>
        </p:spPr>
      </p:pic>
      <p:sp>
        <p:nvSpPr>
          <p:cNvPr id="306" name="Shape 306"/>
          <p:cNvSpPr/>
          <p:nvPr/>
        </p:nvSpPr>
        <p:spPr>
          <a:xfrm>
            <a:off x="3574491" y="768350"/>
            <a:ext cx="58558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On iBooks App Library View</a:t>
            </a:r>
          </a:p>
        </p:txBody>
      </p:sp>
      <p:sp>
        <p:nvSpPr>
          <p:cNvPr id="307" name="Shape 30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9" name="Screen Shot 2017-07-15 at 10.11.24 AM.png"/>
          <p:cNvPicPr>
            <a:picLocks noChangeAspect="1"/>
          </p:cNvPicPr>
          <p:nvPr/>
        </p:nvPicPr>
        <p:blipFill>
          <a:blip r:embed="rId2">
            <a:extLst/>
          </a:blip>
          <a:stretch>
            <a:fillRect/>
          </a:stretch>
        </p:blipFill>
        <p:spPr>
          <a:xfrm>
            <a:off x="534622" y="1225946"/>
            <a:ext cx="11935556" cy="9006832"/>
          </a:xfrm>
          <a:prstGeom prst="rect">
            <a:avLst/>
          </a:prstGeom>
          <a:ln w="12700">
            <a:miter lim="400000"/>
          </a:ln>
        </p:spPr>
      </p:pic>
      <p:sp>
        <p:nvSpPr>
          <p:cNvPr id="310" name="Shape 310"/>
          <p:cNvSpPr/>
          <p:nvPr/>
        </p:nvSpPr>
        <p:spPr>
          <a:xfrm>
            <a:off x="3382771" y="476250"/>
            <a:ext cx="662025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the end of the book in iBooks</a:t>
            </a:r>
          </a:p>
        </p:txBody>
      </p:sp>
      <p:sp>
        <p:nvSpPr>
          <p:cNvPr id="311" name="Shape 31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ph type="title"/>
          </p:nvPr>
        </p:nvSpPr>
        <p:spPr>
          <a:xfrm>
            <a:off x="952500" y="-168403"/>
            <a:ext cx="11099801" cy="2159001"/>
          </a:xfrm>
          <a:prstGeom prst="rect">
            <a:avLst/>
          </a:prstGeom>
        </p:spPr>
        <p:txBody>
          <a:bodyPr/>
          <a:lstStyle>
            <a:lvl1pPr>
              <a:defRPr sz="5500"/>
            </a:lvl1pPr>
          </a:lstStyle>
          <a:p>
            <a:pPr/>
            <a:r>
              <a:t>Tools to Gain Advantage on iBooks</a:t>
            </a:r>
          </a:p>
        </p:txBody>
      </p:sp>
      <p:sp>
        <p:nvSpPr>
          <p:cNvPr id="314" name="Shape 314"/>
          <p:cNvSpPr/>
          <p:nvPr>
            <p:ph type="body" sz="quarter" idx="1"/>
          </p:nvPr>
        </p:nvSpPr>
        <p:spPr>
          <a:xfrm>
            <a:off x="1244599" y="1768684"/>
            <a:ext cx="10515601" cy="1635870"/>
          </a:xfrm>
          <a:prstGeom prst="rect">
            <a:avLst/>
          </a:prstGeom>
        </p:spPr>
        <p:txBody>
          <a:bodyPr/>
          <a:lstStyle/>
          <a:p>
            <a:pPr/>
            <a:r>
              <a:rPr b="1">
                <a:latin typeface="Helvetica"/>
                <a:ea typeface="Helvetica"/>
                <a:cs typeface="Helvetica"/>
                <a:sym typeface="Helvetica"/>
              </a:rPr>
              <a:t>iTunes Link Maker</a:t>
            </a:r>
            <a:r>
              <a:t> - links and more</a:t>
            </a:r>
            <a:br/>
            <a:r>
              <a:rPr u="sng">
                <a:hlinkClick r:id="rId3" invalidUrl="" action="" tgtFrame="" tooltip="" history="1" highlightClick="0" endSnd="0"/>
              </a:rPr>
              <a:t>https://linkmaker.itunes.apple.com/en-us</a:t>
            </a:r>
          </a:p>
        </p:txBody>
      </p:sp>
      <p:pic>
        <p:nvPicPr>
          <p:cNvPr id="315" name="pasted-image.tiff"/>
          <p:cNvPicPr>
            <a:picLocks noChangeAspect="1"/>
          </p:cNvPicPr>
          <p:nvPr/>
        </p:nvPicPr>
        <p:blipFill>
          <a:blip r:embed="rId4">
            <a:extLst/>
          </a:blip>
          <a:stretch>
            <a:fillRect/>
          </a:stretch>
        </p:blipFill>
        <p:spPr>
          <a:xfrm>
            <a:off x="5023486" y="4386870"/>
            <a:ext cx="3810001" cy="3175001"/>
          </a:xfrm>
          <a:prstGeom prst="rect">
            <a:avLst/>
          </a:prstGeom>
          <a:ln w="12700">
            <a:miter lim="400000"/>
          </a:ln>
        </p:spPr>
      </p:pic>
      <p:pic>
        <p:nvPicPr>
          <p:cNvPr id="316" name="Screen Shot 2017-07-21 at 6.02.47 PM.png"/>
          <p:cNvPicPr>
            <a:picLocks noChangeAspect="1"/>
          </p:cNvPicPr>
          <p:nvPr/>
        </p:nvPicPr>
        <p:blipFill>
          <a:blip r:embed="rId5">
            <a:extLst/>
          </a:blip>
          <a:stretch>
            <a:fillRect/>
          </a:stretch>
        </p:blipFill>
        <p:spPr>
          <a:xfrm>
            <a:off x="9313556" y="4289288"/>
            <a:ext cx="3581401" cy="4127501"/>
          </a:xfrm>
          <a:prstGeom prst="rect">
            <a:avLst/>
          </a:prstGeom>
          <a:ln w="12700">
            <a:miter lim="400000"/>
          </a:ln>
        </p:spPr>
      </p:pic>
      <p:sp>
        <p:nvSpPr>
          <p:cNvPr id="317" name="Shape 317"/>
          <p:cNvSpPr/>
          <p:nvPr/>
        </p:nvSpPr>
        <p:spPr>
          <a:xfrm>
            <a:off x="5875378" y="3532596"/>
            <a:ext cx="181719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pPr/>
            <a:r>
              <a:t>Banners</a:t>
            </a:r>
          </a:p>
        </p:txBody>
      </p:sp>
      <p:sp>
        <p:nvSpPr>
          <p:cNvPr id="318" name="Shape 318"/>
          <p:cNvSpPr/>
          <p:nvPr/>
        </p:nvSpPr>
        <p:spPr>
          <a:xfrm>
            <a:off x="10221333" y="3430302"/>
            <a:ext cx="176584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pPr/>
            <a:r>
              <a:t>Widgets</a:t>
            </a:r>
          </a:p>
        </p:txBody>
      </p:sp>
      <p:sp>
        <p:nvSpPr>
          <p:cNvPr id="319" name="Shape 319"/>
          <p:cNvSpPr/>
          <p:nvPr/>
        </p:nvSpPr>
        <p:spPr>
          <a:xfrm>
            <a:off x="890627" y="3531302"/>
            <a:ext cx="349374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pPr/>
            <a:r>
              <a:t>Affiliate Program</a:t>
            </a:r>
          </a:p>
        </p:txBody>
      </p:sp>
      <p:pic>
        <p:nvPicPr>
          <p:cNvPr id="320" name="pasted-image.tiff"/>
          <p:cNvPicPr>
            <a:picLocks noChangeAspect="1"/>
          </p:cNvPicPr>
          <p:nvPr/>
        </p:nvPicPr>
        <p:blipFill>
          <a:blip r:embed="rId6">
            <a:extLst/>
          </a:blip>
          <a:stretch>
            <a:fillRect/>
          </a:stretch>
        </p:blipFill>
        <p:spPr>
          <a:xfrm>
            <a:off x="642208" y="4479287"/>
            <a:ext cx="3990657" cy="1153550"/>
          </a:xfrm>
          <a:prstGeom prst="rect">
            <a:avLst/>
          </a:prstGeom>
          <a:ln w="12700">
            <a:miter lim="400000"/>
          </a:ln>
        </p:spPr>
      </p:pic>
      <p:sp>
        <p:nvSpPr>
          <p:cNvPr id="321" name="Shape 321"/>
          <p:cNvSpPr/>
          <p:nvPr/>
        </p:nvSpPr>
        <p:spPr>
          <a:xfrm>
            <a:off x="846797" y="6011026"/>
            <a:ext cx="3581401" cy="194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pPr>
            <a:r>
              <a:t>7% commission: </a:t>
            </a:r>
          </a:p>
          <a:p>
            <a:pPr>
              <a:defRPr sz="2400"/>
            </a:pPr>
            <a:r>
              <a:t>iBooks </a:t>
            </a:r>
          </a:p>
          <a:p>
            <a:pPr>
              <a:defRPr sz="2400"/>
            </a:pPr>
            <a:r>
              <a:t>Music</a:t>
            </a:r>
          </a:p>
          <a:p>
            <a:pPr>
              <a:defRPr sz="2400"/>
            </a:pPr>
            <a:r>
              <a:t>TV &amp; Movies </a:t>
            </a:r>
          </a:p>
          <a:p>
            <a:pPr>
              <a:defRPr sz="2400"/>
            </a:pPr>
            <a:r>
              <a:t>Apps</a:t>
            </a:r>
          </a:p>
        </p:txBody>
      </p:sp>
      <p:sp>
        <p:nvSpPr>
          <p:cNvPr id="322" name="Shape 322"/>
          <p:cNvSpPr/>
          <p:nvPr>
            <p:ph type="sldNum" sz="quarter" idx="2"/>
          </p:nvPr>
        </p:nvSpPr>
        <p:spPr>
          <a:xfrm>
            <a:off x="6599722" y="9156844"/>
            <a:ext cx="368504" cy="381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prstGeom prst="rect">
            <a:avLst/>
          </a:prstGeom>
        </p:spPr>
        <p:txBody>
          <a:bodyPr/>
          <a:lstStyle>
            <a:lvl1pPr defTabSz="514095">
              <a:defRPr sz="7040"/>
            </a:lvl1pPr>
          </a:lstStyle>
          <a:p>
            <a:pPr/>
            <a:r>
              <a:t>Apple as an eBook Retailer</a:t>
            </a:r>
          </a:p>
        </p:txBody>
      </p:sp>
      <p:sp>
        <p:nvSpPr>
          <p:cNvPr id="131" name="Shape 131"/>
          <p:cNvSpPr/>
          <p:nvPr>
            <p:ph type="body" sz="half" idx="1"/>
          </p:nvPr>
        </p:nvSpPr>
        <p:spPr>
          <a:xfrm>
            <a:off x="952500" y="2171700"/>
            <a:ext cx="11529183" cy="2485182"/>
          </a:xfrm>
          <a:prstGeom prst="rect">
            <a:avLst/>
          </a:prstGeom>
        </p:spPr>
        <p:txBody>
          <a:bodyPr/>
          <a:lstStyle/>
          <a:p>
            <a:pPr>
              <a:defRPr>
                <a:latin typeface="Helvetica"/>
                <a:ea typeface="Helvetica"/>
                <a:cs typeface="Helvetica"/>
                <a:sym typeface="Helvetica"/>
              </a:defRPr>
            </a:pPr>
            <a:r>
              <a:t>iBooks retails ebooks in 51 countries</a:t>
            </a:r>
          </a:p>
          <a:p>
            <a:pPr>
              <a:spcBef>
                <a:spcPts val="1200"/>
              </a:spcBef>
              <a:defRPr>
                <a:latin typeface="Helvetica"/>
                <a:ea typeface="Helvetica"/>
                <a:cs typeface="Helvetica"/>
                <a:sym typeface="Helvetica"/>
              </a:defRPr>
            </a:pPr>
            <a:r>
              <a:t>iBooks is considered the #2 retailer of US ebooks </a:t>
            </a:r>
            <a:br/>
            <a:r>
              <a:t>(in gross $ sales)</a:t>
            </a:r>
          </a:p>
        </p:txBody>
      </p:sp>
      <p:pic>
        <p:nvPicPr>
          <p:cNvPr id="132" name="pasted-image.pdf"/>
          <p:cNvPicPr>
            <a:picLocks noChangeAspect="1"/>
          </p:cNvPicPr>
          <p:nvPr/>
        </p:nvPicPr>
        <p:blipFill>
          <a:blip r:embed="rId3">
            <a:extLst/>
          </a:blip>
          <a:stretch>
            <a:fillRect/>
          </a:stretch>
        </p:blipFill>
        <p:spPr>
          <a:xfrm>
            <a:off x="3130155" y="4565650"/>
            <a:ext cx="7173873" cy="3811999"/>
          </a:xfrm>
          <a:prstGeom prst="rect">
            <a:avLst/>
          </a:prstGeom>
          <a:ln w="12700">
            <a:miter lim="400000"/>
          </a:ln>
        </p:spPr>
      </p:pic>
      <p:sp>
        <p:nvSpPr>
          <p:cNvPr id="133" name="Shape 133"/>
          <p:cNvSpPr/>
          <p:nvPr/>
        </p:nvSpPr>
        <p:spPr>
          <a:xfrm>
            <a:off x="2811974" y="8478267"/>
            <a:ext cx="7810234" cy="8140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defTabSz="457200">
              <a:lnSpc>
                <a:spcPct val="115000"/>
              </a:lnSpc>
              <a:defRPr sz="1500">
                <a:solidFill>
                  <a:srgbClr val="3083AE"/>
                </a:solidFill>
                <a:latin typeface="Cambria"/>
                <a:ea typeface="Cambria"/>
                <a:cs typeface="Cambria"/>
                <a:sym typeface="Cambria"/>
              </a:defRPr>
            </a:pPr>
            <a:r>
              <a:rPr>
                <a:hlinkClick r:id="rId4" invalidUrl="" action="" tgtFrame="" tooltip="" history="1" highlightClick="0" endSnd="0"/>
              </a:rPr>
              <a:t>Author Earnings</a:t>
            </a:r>
            <a:r>
              <a:rPr>
                <a:solidFill>
                  <a:srgbClr val="000000"/>
                </a:solidFill>
              </a:rPr>
              <a:t> survey graphic, Oct. 2015, is licensed under a </a:t>
            </a:r>
            <a:r>
              <a:rPr>
                <a:hlinkClick r:id="rId5" invalidUrl="" action="" tgtFrame="" tooltip="" history="1" highlightClick="0" endSnd="0"/>
              </a:rPr>
              <a:t>Creative Commons Attribution-NonCommercial-ShareAlike 4.0 International License</a:t>
            </a:r>
            <a:r>
              <a:rPr>
                <a:solidFill>
                  <a:srgbClr val="000000"/>
                </a:solidFill>
              </a:rPr>
              <a:t>.</a:t>
            </a:r>
            <a:endParaRPr>
              <a:solidFill>
                <a:srgbClr val="000000"/>
              </a:solidFill>
            </a:endParaRPr>
          </a:p>
        </p:txBody>
      </p:sp>
      <p:sp>
        <p:nvSpPr>
          <p:cNvPr id="134" name="Shape 134"/>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ph type="title"/>
          </p:nvPr>
        </p:nvSpPr>
        <p:spPr>
          <a:xfrm>
            <a:off x="1270000" y="2705100"/>
            <a:ext cx="10464800" cy="3302000"/>
          </a:xfrm>
          <a:prstGeom prst="rect">
            <a:avLst/>
          </a:prstGeom>
        </p:spPr>
        <p:txBody>
          <a:bodyPr/>
          <a:lstStyle/>
          <a:p>
            <a:pPr defTabSz="508254">
              <a:defRPr sz="6960"/>
            </a:pPr>
            <a:r>
              <a:t>Top 10 Reasons</a:t>
            </a:r>
          </a:p>
          <a:p>
            <a:pPr defTabSz="508254">
              <a:defRPr sz="6960"/>
            </a:pPr>
            <a:r>
              <a:t>your book fails to upload</a:t>
            </a:r>
          </a:p>
          <a:p>
            <a:pPr defTabSz="508254">
              <a:defRPr sz="6960"/>
            </a:pPr>
            <a:r>
              <a:t>or gets ticketed by iBooks</a:t>
            </a:r>
          </a:p>
        </p:txBody>
      </p:sp>
      <p:sp>
        <p:nvSpPr>
          <p:cNvPr id="327" name="Shape 32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ph type="title"/>
          </p:nvPr>
        </p:nvSpPr>
        <p:spPr>
          <a:prstGeom prst="rect">
            <a:avLst/>
          </a:prstGeom>
        </p:spPr>
        <p:txBody>
          <a:bodyPr/>
          <a:lstStyle>
            <a:lvl1pPr defTabSz="566674">
              <a:defRPr sz="9700">
                <a:solidFill>
                  <a:srgbClr val="9437FF"/>
                </a:solidFill>
                <a:latin typeface="ObelixPro"/>
                <a:ea typeface="ObelixPro"/>
                <a:cs typeface="ObelixPro"/>
                <a:sym typeface="ObelixPro"/>
              </a:defRPr>
            </a:lvl1pPr>
          </a:lstStyle>
          <a:p>
            <a:pPr/>
            <a:r>
              <a:t>Questions???</a:t>
            </a:r>
          </a:p>
        </p:txBody>
      </p:sp>
      <p:sp>
        <p:nvSpPr>
          <p:cNvPr id="332" name="Shape 33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title"/>
          </p:nvPr>
        </p:nvSpPr>
        <p:spPr>
          <a:xfrm>
            <a:off x="1428626" y="4269457"/>
            <a:ext cx="10147549" cy="1214686"/>
          </a:xfrm>
          <a:prstGeom prst="rect">
            <a:avLst/>
          </a:prstGeom>
        </p:spPr>
        <p:txBody>
          <a:bodyPr/>
          <a:lstStyle>
            <a:lvl1pPr defTabSz="461518">
              <a:defRPr sz="6320" u="sng">
                <a:hlinkClick r:id="rId2" invalidUrl="" action="" tgtFrame="" tooltip="" history="1" highlightClick="0" endSnd="0"/>
              </a:defRPr>
            </a:lvl1pPr>
          </a:lstStyle>
          <a:p>
            <a:pPr>
              <a:defRPr u="none"/>
            </a:pPr>
            <a:r>
              <a:rPr u="sng">
                <a:hlinkClick r:id="rId2" invalidUrl="" action="" tgtFrame="" tooltip="" history="1" highlightClick="0" endSnd="0"/>
              </a:rPr>
              <a:t>amy.atwell@authorems.com</a:t>
            </a:r>
          </a:p>
        </p:txBody>
      </p:sp>
      <p:sp>
        <p:nvSpPr>
          <p:cNvPr id="335" name="Shape 33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7" name="Screen Shot 2016-10-30 at 12.44.05 PM.png"/>
          <p:cNvPicPr>
            <a:picLocks noChangeAspect="1"/>
          </p:cNvPicPr>
          <p:nvPr/>
        </p:nvPicPr>
        <p:blipFill>
          <a:blip r:embed="rId3">
            <a:extLst/>
          </a:blip>
          <a:stretch>
            <a:fillRect/>
          </a:stretch>
        </p:blipFill>
        <p:spPr>
          <a:xfrm>
            <a:off x="1568549" y="2679700"/>
            <a:ext cx="9575801" cy="6146800"/>
          </a:xfrm>
          <a:prstGeom prst="rect">
            <a:avLst/>
          </a:prstGeom>
          <a:ln w="12700">
            <a:miter lim="400000"/>
          </a:ln>
        </p:spPr>
      </p:pic>
      <p:sp>
        <p:nvSpPr>
          <p:cNvPr id="338" name="Shape 338"/>
          <p:cNvSpPr/>
          <p:nvPr/>
        </p:nvSpPr>
        <p:spPr>
          <a:xfrm>
            <a:off x="3171951" y="927099"/>
            <a:ext cx="5873497"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Updating a Book</a:t>
            </a:r>
          </a:p>
        </p:txBody>
      </p:sp>
      <p:sp>
        <p:nvSpPr>
          <p:cNvPr id="339" name="Shape 339"/>
          <p:cNvSpPr/>
          <p:nvPr/>
        </p:nvSpPr>
        <p:spPr>
          <a:xfrm flipH="1">
            <a:off x="10147300" y="2103130"/>
            <a:ext cx="750938" cy="100837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40" name="Shape 340"/>
          <p:cNvSpPr/>
          <p:nvPr/>
        </p:nvSpPr>
        <p:spPr>
          <a:xfrm>
            <a:off x="9639300" y="444499"/>
            <a:ext cx="3051869"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2400"/>
            </a:lvl1pPr>
          </a:lstStyle>
          <a:p>
            <a:pPr/>
            <a:r>
              <a:t>This pulls information from iTunes Connect so you can view on your computer</a:t>
            </a:r>
          </a:p>
        </p:txBody>
      </p:sp>
      <p:sp>
        <p:nvSpPr>
          <p:cNvPr id="341" name="Shape 341"/>
          <p:cNvSpPr/>
          <p:nvPr/>
        </p:nvSpPr>
        <p:spPr>
          <a:xfrm flipV="1">
            <a:off x="1120103" y="8445499"/>
            <a:ext cx="772198" cy="77219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42" name="Shape 342"/>
          <p:cNvSpPr/>
          <p:nvPr/>
        </p:nvSpPr>
        <p:spPr>
          <a:xfrm>
            <a:off x="1498600" y="8896349"/>
            <a:ext cx="563666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sz="2400"/>
            </a:lvl1pPr>
          </a:lstStyle>
          <a:p>
            <a:pPr/>
            <a:r>
              <a:t>This opens saved files on your computer</a:t>
            </a:r>
          </a:p>
        </p:txBody>
      </p:sp>
      <p:sp>
        <p:nvSpPr>
          <p:cNvPr id="343" name="Shape 34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4" name="Shape 344"/>
          <p:cNvSpPr/>
          <p:nvPr/>
        </p:nvSpPr>
        <p:spPr>
          <a:xfrm>
            <a:off x="2162939" y="2991937"/>
            <a:ext cx="1666469" cy="230746"/>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952500" y="682307"/>
            <a:ext cx="11099800" cy="2159001"/>
          </a:xfrm>
          <a:prstGeom prst="rect">
            <a:avLst/>
          </a:prstGeom>
        </p:spPr>
        <p:txBody>
          <a:bodyPr/>
          <a:lstStyle>
            <a:lvl1pPr>
              <a:defRPr sz="6000"/>
            </a:lvl1pPr>
          </a:lstStyle>
          <a:p>
            <a:pPr/>
            <a:r>
              <a:t>iBooks App and Apple Devices</a:t>
            </a:r>
          </a:p>
        </p:txBody>
      </p:sp>
      <p:sp>
        <p:nvSpPr>
          <p:cNvPr id="139" name="Shape 139"/>
          <p:cNvSpPr/>
          <p:nvPr/>
        </p:nvSpPr>
        <p:spPr>
          <a:xfrm>
            <a:off x="410451" y="2919094"/>
            <a:ext cx="12415971" cy="51854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algn="l">
              <a:spcBef>
                <a:spcPts val="4200"/>
              </a:spcBef>
              <a:buSzPct val="75000"/>
              <a:buChar char="•"/>
              <a:defRPr>
                <a:latin typeface="Helvetica"/>
                <a:ea typeface="Helvetica"/>
                <a:cs typeface="Helvetica"/>
                <a:sym typeface="Helvetica"/>
              </a:defRPr>
            </a:pPr>
            <a:r>
              <a:t>The iBooks app is the default bookstore and reading app on all iPhones, iPads and all Mac computers</a:t>
            </a:r>
          </a:p>
          <a:p>
            <a:pPr marL="444500" indent="-444500" algn="l">
              <a:spcBef>
                <a:spcPts val="4200"/>
              </a:spcBef>
              <a:buSzPct val="75000"/>
              <a:buChar char="•"/>
              <a:defRPr>
                <a:latin typeface="Helvetica"/>
                <a:ea typeface="Helvetica"/>
                <a:cs typeface="Helvetica"/>
                <a:sym typeface="Helvetica"/>
              </a:defRPr>
            </a:pPr>
            <a:r>
              <a:t>In Q4 2016, Apple sold:</a:t>
            </a:r>
          </a:p>
          <a:p>
            <a:pPr lvl="1" marL="889000" indent="-444500" algn="l">
              <a:lnSpc>
                <a:spcPct val="70000"/>
              </a:lnSpc>
              <a:spcBef>
                <a:spcPts val="2400"/>
              </a:spcBef>
              <a:buSzPct val="75000"/>
              <a:buChar char="•"/>
              <a:defRPr>
                <a:latin typeface="Helvetica"/>
                <a:ea typeface="Helvetica"/>
                <a:cs typeface="Helvetica"/>
                <a:sym typeface="Helvetica"/>
              </a:defRPr>
            </a:pPr>
            <a:r>
              <a:t>over 40 million iPhones</a:t>
            </a:r>
          </a:p>
          <a:p>
            <a:pPr lvl="1" marL="889000" indent="-444500" algn="l">
              <a:lnSpc>
                <a:spcPct val="70000"/>
              </a:lnSpc>
              <a:spcBef>
                <a:spcPts val="2400"/>
              </a:spcBef>
              <a:buSzPct val="75000"/>
              <a:buChar char="•"/>
              <a:defRPr>
                <a:latin typeface="Helvetica"/>
                <a:ea typeface="Helvetica"/>
                <a:cs typeface="Helvetica"/>
                <a:sym typeface="Helvetica"/>
              </a:defRPr>
            </a:pPr>
            <a:r>
              <a:t>over   9 million iPads</a:t>
            </a:r>
          </a:p>
          <a:p>
            <a:pPr lvl="1" marL="889000" indent="-444500" algn="l">
              <a:lnSpc>
                <a:spcPct val="70000"/>
              </a:lnSpc>
              <a:spcBef>
                <a:spcPts val="2400"/>
              </a:spcBef>
              <a:buSzPct val="75000"/>
              <a:buChar char="•"/>
              <a:defRPr>
                <a:latin typeface="Helvetica"/>
                <a:ea typeface="Helvetica"/>
                <a:cs typeface="Helvetica"/>
                <a:sym typeface="Helvetica"/>
              </a:defRPr>
            </a:pPr>
            <a:r>
              <a:t>over   4.5 million Mac computers</a:t>
            </a:r>
          </a:p>
          <a:p>
            <a:pPr lvl="1" marL="889000" indent="-444500" algn="l">
              <a:lnSpc>
                <a:spcPct val="70000"/>
              </a:lnSpc>
              <a:spcBef>
                <a:spcPts val="2400"/>
              </a:spcBef>
              <a:buSzPct val="75000"/>
              <a:buChar char="•"/>
              <a:defRPr>
                <a:latin typeface="Helvetica"/>
                <a:ea typeface="Helvetica"/>
                <a:cs typeface="Helvetica"/>
                <a:sym typeface="Helvetica"/>
              </a:defRPr>
            </a:pPr>
            <a:r>
              <a:t>= 50+ million new devices that run iBooks in 3 months</a:t>
            </a:r>
          </a:p>
        </p:txBody>
      </p:sp>
      <p:sp>
        <p:nvSpPr>
          <p:cNvPr id="140" name="Shape 140"/>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952500" y="800100"/>
            <a:ext cx="11099800" cy="2045593"/>
          </a:xfrm>
          <a:prstGeom prst="rect">
            <a:avLst/>
          </a:prstGeom>
        </p:spPr>
        <p:txBody>
          <a:bodyPr/>
          <a:lstStyle/>
          <a:p>
            <a:pPr defTabSz="490727">
              <a:defRPr sz="6719"/>
            </a:pPr>
            <a:r>
              <a:t>How Do You Get to iBooks?</a:t>
            </a:r>
          </a:p>
          <a:p>
            <a:pPr defTabSz="490727">
              <a:spcBef>
                <a:spcPts val="3500"/>
              </a:spcBef>
              <a:defRPr b="1" sz="3024">
                <a:latin typeface="Helvetica"/>
                <a:ea typeface="Helvetica"/>
                <a:cs typeface="Helvetica"/>
                <a:sym typeface="Helvetica"/>
              </a:defRPr>
            </a:pPr>
            <a:r>
              <a:t>Consider: Time vs Money vs Control</a:t>
            </a:r>
          </a:p>
        </p:txBody>
      </p:sp>
      <p:sp>
        <p:nvSpPr>
          <p:cNvPr id="145" name="Shape 145"/>
          <p:cNvSpPr/>
          <p:nvPr>
            <p:ph type="body" idx="1"/>
          </p:nvPr>
        </p:nvSpPr>
        <p:spPr>
          <a:xfrm>
            <a:off x="952500" y="2984500"/>
            <a:ext cx="11099800" cy="6286500"/>
          </a:xfrm>
          <a:prstGeom prst="rect">
            <a:avLst/>
          </a:prstGeom>
        </p:spPr>
        <p:txBody>
          <a:bodyPr/>
          <a:lstStyle/>
          <a:p>
            <a:pPr>
              <a:defRPr>
                <a:latin typeface="Helvetica"/>
                <a:ea typeface="Helvetica"/>
                <a:cs typeface="Helvetica"/>
                <a:sym typeface="Helvetica"/>
              </a:defRPr>
            </a:pPr>
            <a:r>
              <a:t>Distribute via an “aggregator” such as:</a:t>
            </a:r>
          </a:p>
          <a:p>
            <a:pPr lvl="2">
              <a:defRPr>
                <a:latin typeface="Helvetica"/>
                <a:ea typeface="Helvetica"/>
                <a:cs typeface="Helvetica"/>
                <a:sym typeface="Helvetica"/>
              </a:defRPr>
            </a:pPr>
            <a:r>
              <a:t> </a:t>
            </a:r>
          </a:p>
          <a:p>
            <a:pPr lvl="2">
              <a:defRPr>
                <a:latin typeface="Helvetica"/>
                <a:ea typeface="Helvetica"/>
                <a:cs typeface="Helvetica"/>
                <a:sym typeface="Helvetica"/>
              </a:defRPr>
            </a:pPr>
            <a:r>
              <a:t> </a:t>
            </a:r>
          </a:p>
          <a:p>
            <a:pPr lvl="2">
              <a:defRPr>
                <a:latin typeface="Helvetica"/>
                <a:ea typeface="Helvetica"/>
                <a:cs typeface="Helvetica"/>
                <a:sym typeface="Helvetica"/>
              </a:defRPr>
            </a:pPr>
            <a:r>
              <a:t> </a:t>
            </a:r>
          </a:p>
          <a:p>
            <a:pPr>
              <a:defRPr>
                <a:latin typeface="Helvetica"/>
                <a:ea typeface="Helvetica"/>
                <a:cs typeface="Helvetica"/>
                <a:sym typeface="Helvetica"/>
              </a:defRPr>
            </a:pPr>
            <a:r>
              <a:t>Create a publisher dashboard on iTunes Connect</a:t>
            </a:r>
          </a:p>
        </p:txBody>
      </p:sp>
      <p:pic>
        <p:nvPicPr>
          <p:cNvPr id="146" name="Screen Shot 2017-07-15 at 6.27.48 AM.png"/>
          <p:cNvPicPr>
            <a:picLocks noChangeAspect="1"/>
          </p:cNvPicPr>
          <p:nvPr/>
        </p:nvPicPr>
        <p:blipFill>
          <a:blip r:embed="rId3">
            <a:extLst/>
          </a:blip>
          <a:stretch>
            <a:fillRect/>
          </a:stretch>
        </p:blipFill>
        <p:spPr>
          <a:xfrm>
            <a:off x="2795240" y="5812829"/>
            <a:ext cx="2306874" cy="630030"/>
          </a:xfrm>
          <a:prstGeom prst="rect">
            <a:avLst/>
          </a:prstGeom>
          <a:ln w="12700">
            <a:miter lim="400000"/>
          </a:ln>
        </p:spPr>
      </p:pic>
      <p:pic>
        <p:nvPicPr>
          <p:cNvPr id="147" name="Screen Shot 2017-07-15 at 6.28.06 AM.png"/>
          <p:cNvPicPr>
            <a:picLocks noChangeAspect="1"/>
          </p:cNvPicPr>
          <p:nvPr/>
        </p:nvPicPr>
        <p:blipFill>
          <a:blip r:embed="rId4">
            <a:extLst/>
          </a:blip>
          <a:stretch>
            <a:fillRect/>
          </a:stretch>
        </p:blipFill>
        <p:spPr>
          <a:xfrm>
            <a:off x="2805757" y="6833741"/>
            <a:ext cx="2286001" cy="762001"/>
          </a:xfrm>
          <a:prstGeom prst="rect">
            <a:avLst/>
          </a:prstGeom>
          <a:ln w="12700">
            <a:miter lim="400000"/>
          </a:ln>
        </p:spPr>
      </p:pic>
      <p:pic>
        <p:nvPicPr>
          <p:cNvPr id="148" name="Screen Shot 2017-07-15 at 6.29.21 AM.png"/>
          <p:cNvPicPr>
            <a:picLocks noChangeAspect="1"/>
          </p:cNvPicPr>
          <p:nvPr/>
        </p:nvPicPr>
        <p:blipFill>
          <a:blip r:embed="rId5">
            <a:extLst/>
          </a:blip>
          <a:stretch>
            <a:fillRect/>
          </a:stretch>
        </p:blipFill>
        <p:spPr>
          <a:xfrm>
            <a:off x="2196157" y="4596258"/>
            <a:ext cx="3505201" cy="825501"/>
          </a:xfrm>
          <a:prstGeom prst="rect">
            <a:avLst/>
          </a:prstGeom>
          <a:ln w="12700">
            <a:miter lim="400000"/>
          </a:ln>
        </p:spPr>
      </p:pic>
      <p:sp>
        <p:nvSpPr>
          <p:cNvPr id="149" name="Shape 149"/>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xfrm>
            <a:off x="952500" y="393700"/>
            <a:ext cx="11099800" cy="1690638"/>
          </a:xfrm>
          <a:prstGeom prst="rect">
            <a:avLst/>
          </a:prstGeom>
        </p:spPr>
        <p:txBody>
          <a:bodyPr/>
          <a:lstStyle>
            <a:lvl1pPr>
              <a:defRPr sz="6000"/>
            </a:lvl1pPr>
          </a:lstStyle>
          <a:p>
            <a:pPr/>
            <a:r>
              <a:t>iBooks: Not Scary, Just Different</a:t>
            </a:r>
          </a:p>
        </p:txBody>
      </p:sp>
      <p:sp>
        <p:nvSpPr>
          <p:cNvPr id="154" name="Shape 154"/>
          <p:cNvSpPr/>
          <p:nvPr>
            <p:ph type="body" idx="4294967295"/>
          </p:nvPr>
        </p:nvSpPr>
        <p:spPr>
          <a:xfrm>
            <a:off x="1041400" y="2387600"/>
            <a:ext cx="11099800" cy="6286500"/>
          </a:xfrm>
          <a:prstGeom prst="rect">
            <a:avLst/>
          </a:prstGeom>
        </p:spPr>
        <p:txBody>
          <a:bodyPr/>
          <a:lstStyle/>
          <a:p>
            <a:pPr>
              <a:defRPr>
                <a:latin typeface="Helvetica"/>
                <a:ea typeface="Helvetica"/>
                <a:cs typeface="Helvetica"/>
                <a:sym typeface="Helvetica"/>
              </a:defRPr>
            </a:pPr>
            <a:r>
              <a:t>iBooks App is “closed” store environment not website</a:t>
            </a:r>
          </a:p>
          <a:p>
            <a:pPr>
              <a:defRPr>
                <a:latin typeface="Helvetica"/>
                <a:ea typeface="Helvetica"/>
                <a:cs typeface="Helvetica"/>
                <a:sym typeface="Helvetica"/>
              </a:defRPr>
            </a:pPr>
            <a:r>
              <a:t>iBooks accepts only valid, compliant ePub files</a:t>
            </a:r>
          </a:p>
          <a:p>
            <a:pPr>
              <a:defRPr>
                <a:latin typeface="Helvetica"/>
                <a:ea typeface="Helvetica"/>
                <a:cs typeface="Helvetica"/>
                <a:sym typeface="Helvetica"/>
              </a:defRPr>
            </a:pPr>
            <a:r>
              <a:t>iBooks identifies author, publisher, and </a:t>
            </a:r>
            <a:r>
              <a:rPr u="sng"/>
              <a:t>the seller</a:t>
            </a:r>
          </a:p>
          <a:p>
            <a:pPr lvl="1">
              <a:defRPr>
                <a:latin typeface="Helvetica"/>
                <a:ea typeface="Helvetica"/>
                <a:cs typeface="Helvetica"/>
                <a:sym typeface="Helvetica"/>
              </a:defRPr>
            </a:pPr>
            <a:r>
              <a:t>The content provider is the seller, iBooks keeps a commission</a:t>
            </a:r>
          </a:p>
          <a:p>
            <a:pPr lvl="1">
              <a:defRPr>
                <a:latin typeface="Helvetica"/>
                <a:ea typeface="Helvetica"/>
                <a:cs typeface="Helvetica"/>
                <a:sym typeface="Helvetica"/>
              </a:defRPr>
            </a:pPr>
            <a:r>
              <a:t>Apple does not issue 1099-Misc for “royalties”</a:t>
            </a:r>
          </a:p>
        </p:txBody>
      </p:sp>
      <p:sp>
        <p:nvSpPr>
          <p:cNvPr id="155" name="Shape 155"/>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Screen Shot 2017-07-15 at 7.50.53 AM.png"/>
          <p:cNvPicPr>
            <a:picLocks noChangeAspect="1"/>
          </p:cNvPicPr>
          <p:nvPr/>
        </p:nvPicPr>
        <p:blipFill>
          <a:blip r:embed="rId2">
            <a:extLst/>
          </a:blip>
          <a:stretch>
            <a:fillRect/>
          </a:stretch>
        </p:blipFill>
        <p:spPr>
          <a:xfrm>
            <a:off x="705439" y="1476299"/>
            <a:ext cx="11593922" cy="8274001"/>
          </a:xfrm>
          <a:prstGeom prst="rect">
            <a:avLst/>
          </a:prstGeom>
          <a:ln w="12700">
            <a:miter lim="400000"/>
          </a:ln>
        </p:spPr>
      </p:pic>
      <p:sp>
        <p:nvSpPr>
          <p:cNvPr id="160" name="Shape 160"/>
          <p:cNvSpPr/>
          <p:nvPr/>
        </p:nvSpPr>
        <p:spPr>
          <a:xfrm>
            <a:off x="4217314" y="539750"/>
            <a:ext cx="457017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iBooks on the Internet</a:t>
            </a:r>
          </a:p>
        </p:txBody>
      </p:sp>
      <p:sp>
        <p:nvSpPr>
          <p:cNvPr id="161" name="Shape 161"/>
          <p:cNvSpPr/>
          <p:nvPr/>
        </p:nvSpPr>
        <p:spPr>
          <a:xfrm>
            <a:off x="1314800" y="7296500"/>
            <a:ext cx="1149001" cy="114900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62" name="Shape 162"/>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Screen Shot 2017-07-15 at 7.52.13 AM.png"/>
          <p:cNvPicPr>
            <a:picLocks noChangeAspect="1"/>
          </p:cNvPicPr>
          <p:nvPr/>
        </p:nvPicPr>
        <p:blipFill>
          <a:blip r:embed="rId2">
            <a:extLst/>
          </a:blip>
          <a:stretch>
            <a:fillRect/>
          </a:stretch>
        </p:blipFill>
        <p:spPr>
          <a:xfrm>
            <a:off x="990600" y="1669980"/>
            <a:ext cx="10696359" cy="7894752"/>
          </a:xfrm>
          <a:prstGeom prst="rect">
            <a:avLst/>
          </a:prstGeom>
          <a:ln w="12700">
            <a:miter lim="400000"/>
          </a:ln>
        </p:spPr>
      </p:pic>
      <p:sp>
        <p:nvSpPr>
          <p:cNvPr id="165" name="Shape 165"/>
          <p:cNvSpPr/>
          <p:nvPr/>
        </p:nvSpPr>
        <p:spPr>
          <a:xfrm>
            <a:off x="5002612" y="717550"/>
            <a:ext cx="267233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iBooks Store</a:t>
            </a:r>
          </a:p>
        </p:txBody>
      </p:sp>
      <p:sp>
        <p:nvSpPr>
          <p:cNvPr id="166" name="Shape 166"/>
          <p:cNvSpPr/>
          <p:nvPr/>
        </p:nvSpPr>
        <p:spPr>
          <a:xfrm>
            <a:off x="1198260" y="6400800"/>
            <a:ext cx="2205341" cy="0"/>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67" name="Shape 167"/>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952500" y="50800"/>
            <a:ext cx="11099800" cy="2159000"/>
          </a:xfrm>
          <a:prstGeom prst="rect">
            <a:avLst/>
          </a:prstGeom>
        </p:spPr>
        <p:txBody>
          <a:bodyPr/>
          <a:lstStyle>
            <a:lvl1pPr>
              <a:defRPr sz="5100"/>
            </a:lvl1pPr>
          </a:lstStyle>
          <a:p>
            <a:pPr/>
            <a:r>
              <a:t>Creating an iTunes Connect Account</a:t>
            </a:r>
          </a:p>
        </p:txBody>
      </p:sp>
      <p:sp>
        <p:nvSpPr>
          <p:cNvPr id="170" name="Shape 170"/>
          <p:cNvSpPr/>
          <p:nvPr>
            <p:ph type="body" idx="1"/>
          </p:nvPr>
        </p:nvSpPr>
        <p:spPr>
          <a:xfrm>
            <a:off x="1426988" y="1905000"/>
            <a:ext cx="10376348" cy="6979940"/>
          </a:xfrm>
          <a:prstGeom prst="rect">
            <a:avLst/>
          </a:prstGeom>
        </p:spPr>
        <p:txBody>
          <a:bodyPr/>
          <a:lstStyle/>
          <a:p>
            <a:pPr marL="271145" indent="-271145" defTabSz="356362">
              <a:spcBef>
                <a:spcPts val="2500"/>
              </a:spcBef>
              <a:defRPr sz="2562">
                <a:latin typeface="Helvetica"/>
                <a:ea typeface="Helvetica"/>
                <a:cs typeface="Helvetica"/>
                <a:sym typeface="Helvetica"/>
              </a:defRPr>
            </a:pPr>
            <a:r>
              <a:t>Starts with an Apple ID       https://appleid.apple.com</a:t>
            </a:r>
          </a:p>
          <a:p>
            <a:pPr lvl="1" marL="542290" indent="-271145" defTabSz="356362">
              <a:spcBef>
                <a:spcPts val="2500"/>
              </a:spcBef>
              <a:defRPr sz="2562">
                <a:latin typeface="Helvetica"/>
                <a:ea typeface="Helvetica"/>
                <a:cs typeface="Helvetica"/>
                <a:sym typeface="Helvetica"/>
              </a:defRPr>
            </a:pPr>
            <a:r>
              <a:t>You have one if you own an iPhone, iPad or use iTunes, iCloud</a:t>
            </a:r>
          </a:p>
          <a:p>
            <a:pPr lvl="1" marL="542290" indent="-271145" defTabSz="356362">
              <a:spcBef>
                <a:spcPts val="2500"/>
              </a:spcBef>
              <a:defRPr sz="2562">
                <a:latin typeface="Helvetica"/>
                <a:ea typeface="Helvetica"/>
                <a:cs typeface="Helvetica"/>
                <a:sym typeface="Helvetica"/>
              </a:defRPr>
            </a:pPr>
            <a:r>
              <a:t>Email addy, real name, address, credit card information</a:t>
            </a:r>
          </a:p>
          <a:p>
            <a:pPr marL="271145" indent="-271145" defTabSz="356362">
              <a:spcBef>
                <a:spcPts val="2500"/>
              </a:spcBef>
              <a:defRPr sz="2562">
                <a:latin typeface="Helvetica"/>
                <a:ea typeface="Helvetica"/>
                <a:cs typeface="Helvetica"/>
                <a:sym typeface="Helvetica"/>
              </a:defRPr>
            </a:pPr>
            <a:r>
              <a:t>Apply:    https://itunes.com/sellyourbook </a:t>
            </a:r>
          </a:p>
          <a:p>
            <a:pPr lvl="1" marL="542290" indent="-271145" defTabSz="356362">
              <a:spcBef>
                <a:spcPts val="2500"/>
              </a:spcBef>
              <a:defRPr sz="2562">
                <a:latin typeface="Helvetica"/>
                <a:ea typeface="Helvetica"/>
                <a:cs typeface="Helvetica"/>
                <a:sym typeface="Helvetica"/>
              </a:defRPr>
            </a:pPr>
            <a:r>
              <a:t>Be sure to choose PAID account and not FREE</a:t>
            </a:r>
          </a:p>
          <a:p>
            <a:pPr lvl="1" marL="542290" indent="-271145" defTabSz="356362">
              <a:spcBef>
                <a:spcPts val="2500"/>
              </a:spcBef>
              <a:defRPr sz="2562">
                <a:latin typeface="Helvetica"/>
                <a:ea typeface="Helvetica"/>
                <a:cs typeface="Helvetica"/>
                <a:sym typeface="Helvetica"/>
              </a:defRPr>
            </a:pPr>
            <a:r>
              <a:t>Enter your Legal Entity Name</a:t>
            </a:r>
          </a:p>
          <a:p>
            <a:pPr lvl="1" marL="542290" indent="-271145" defTabSz="356362">
              <a:spcBef>
                <a:spcPts val="2500"/>
              </a:spcBef>
              <a:defRPr sz="2562">
                <a:latin typeface="Helvetica"/>
                <a:ea typeface="Helvetica"/>
                <a:cs typeface="Helvetica"/>
                <a:sym typeface="Helvetica"/>
              </a:defRPr>
            </a:pPr>
            <a:r>
              <a:t>This becomes The Seller field on iBooks</a:t>
            </a:r>
          </a:p>
          <a:p>
            <a:pPr lvl="1" marL="542290" indent="-271145" defTabSz="356362">
              <a:spcBef>
                <a:spcPts val="2500"/>
              </a:spcBef>
              <a:defRPr sz="2562">
                <a:latin typeface="Helvetica"/>
                <a:ea typeface="Helvetica"/>
                <a:cs typeface="Helvetica"/>
                <a:sym typeface="Helvetica"/>
              </a:defRPr>
            </a:pPr>
            <a:r>
              <a:t>Start with your real name or LLC - can be changed later</a:t>
            </a:r>
          </a:p>
          <a:p>
            <a:pPr lvl="1" marL="542290" indent="-271145" defTabSz="356362">
              <a:spcBef>
                <a:spcPts val="2500"/>
              </a:spcBef>
              <a:defRPr sz="2562">
                <a:latin typeface="Helvetica"/>
                <a:ea typeface="Helvetica"/>
                <a:cs typeface="Helvetica"/>
                <a:sym typeface="Helvetica"/>
              </a:defRPr>
            </a:pPr>
            <a:r>
              <a:t>Must match your tax and banking information</a:t>
            </a:r>
          </a:p>
          <a:p>
            <a:pPr lvl="1" marL="542290" indent="-271145" defTabSz="356362">
              <a:spcBef>
                <a:spcPts val="2500"/>
              </a:spcBef>
              <a:defRPr sz="2562">
                <a:latin typeface="Helvetica"/>
                <a:ea typeface="Helvetica"/>
                <a:cs typeface="Helvetica"/>
                <a:sym typeface="Helvetica"/>
              </a:defRPr>
            </a:pPr>
            <a:r>
              <a:t>Approval takes only a few days</a:t>
            </a:r>
          </a:p>
        </p:txBody>
      </p:sp>
      <p:sp>
        <p:nvSpPr>
          <p:cNvPr id="171" name="Shape 17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