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a:latin typeface="Helvetica Neue"/>
        <a:ea typeface="Helvetica Neue"/>
        <a:cs typeface="Helvetica Neue"/>
        <a:sym typeface="Helvetica Neue"/>
      </a:defRPr>
    </a:lvl1pPr>
    <a:lvl2pPr indent="228600" defTabSz="457200" latinLnBrk="0">
      <a:lnSpc>
        <a:spcPct val="117999"/>
      </a:lnSpc>
      <a:defRPr>
        <a:latin typeface="Helvetica Neue"/>
        <a:ea typeface="Helvetica Neue"/>
        <a:cs typeface="Helvetica Neue"/>
        <a:sym typeface="Helvetica Neue"/>
      </a:defRPr>
    </a:lvl2pPr>
    <a:lvl3pPr indent="457200" defTabSz="457200" latinLnBrk="0">
      <a:lnSpc>
        <a:spcPct val="117999"/>
      </a:lnSpc>
      <a:defRPr>
        <a:latin typeface="Helvetica Neue"/>
        <a:ea typeface="Helvetica Neue"/>
        <a:cs typeface="Helvetica Neue"/>
        <a:sym typeface="Helvetica Neue"/>
      </a:defRPr>
    </a:lvl3pPr>
    <a:lvl4pPr indent="685800" defTabSz="457200" latinLnBrk="0">
      <a:lnSpc>
        <a:spcPct val="117999"/>
      </a:lnSpc>
      <a:defRPr>
        <a:latin typeface="Helvetica Neue"/>
        <a:ea typeface="Helvetica Neue"/>
        <a:cs typeface="Helvetica Neue"/>
        <a:sym typeface="Helvetica Neue"/>
      </a:defRPr>
    </a:lvl4pPr>
    <a:lvl5pPr indent="914400" defTabSz="457200" latinLnBrk="0">
      <a:lnSpc>
        <a:spcPct val="117999"/>
      </a:lnSpc>
      <a:defRPr>
        <a:latin typeface="Helvetica Neue"/>
        <a:ea typeface="Helvetica Neue"/>
        <a:cs typeface="Helvetica Neue"/>
        <a:sym typeface="Helvetica Neue"/>
      </a:defRPr>
    </a:lvl5pPr>
    <a:lvl6pPr indent="1143000" defTabSz="457200" latinLnBrk="0">
      <a:lnSpc>
        <a:spcPct val="117999"/>
      </a:lnSpc>
      <a:defRPr>
        <a:latin typeface="Helvetica Neue"/>
        <a:ea typeface="Helvetica Neue"/>
        <a:cs typeface="Helvetica Neue"/>
        <a:sym typeface="Helvetica Neue"/>
      </a:defRPr>
    </a:lvl6pPr>
    <a:lvl7pPr indent="1371600" defTabSz="457200" latinLnBrk="0">
      <a:lnSpc>
        <a:spcPct val="117999"/>
      </a:lnSpc>
      <a:defRPr>
        <a:latin typeface="Helvetica Neue"/>
        <a:ea typeface="Helvetica Neue"/>
        <a:cs typeface="Helvetica Neue"/>
        <a:sym typeface="Helvetica Neue"/>
      </a:defRPr>
    </a:lvl7pPr>
    <a:lvl8pPr indent="1600200" defTabSz="457200" latinLnBrk="0">
      <a:lnSpc>
        <a:spcPct val="117999"/>
      </a:lnSpc>
      <a:defRPr>
        <a:latin typeface="Helvetica Neue"/>
        <a:ea typeface="Helvetica Neue"/>
        <a:cs typeface="Helvetica Neue"/>
        <a:sym typeface="Helvetica Neue"/>
      </a:defRPr>
    </a:lvl8pPr>
    <a:lvl9pPr indent="1828800" defTabSz="457200" latinLnBrk="0">
      <a:lnSpc>
        <a:spcPct val="117999"/>
      </a:lnSpc>
      <a:defRPr>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r>
              <a:t>Opening Poll to Establish Audience Base: (show of hands)</a:t>
            </a:r>
          </a:p>
          <a:p>
            <a:pPr/>
            <a:r>
              <a:t>•	How many of you are indie published?</a:t>
            </a:r>
          </a:p>
          <a:p>
            <a:pPr/>
            <a:r>
              <a:t>•	How many of you distribute your books directly on KDP, KWL, BN Press, Apple Books?</a:t>
            </a:r>
          </a:p>
          <a:p>
            <a:pPr/>
            <a:r>
              <a:t>•	How many of you distribute via Smashwords?  Via Draft2Digital?</a:t>
            </a:r>
          </a:p>
          <a:p>
            <a:pPr/>
            <a:r>
              <a:t>• 	How many of you are here for the “bonus content”?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r>
              <a:t>From your main Rights and Pricing page, if you click on an individual country name, you can set a new permanent or temporary price.</a:t>
            </a:r>
          </a:p>
          <a:p>
            <a:pPr/>
            <a:r>
              <a:t>NOTE:  Do not change the Physical List Price field.  That price represents what a print copy of the book would sell for.  Use the Select button to choose a new Price Tier for the ebook.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From 2 slides ago, click Edit Pricing button in upper right, and you see this at the top of the Edit screen.  Only change the fields you need to change. For price changes, that’s usually the last 4 fields.  Here, I’ve filled them in.  For a temporary promotion price, you can set an end date.</a:t>
            </a:r>
          </a:p>
          <a:p>
            <a:pPr/>
            <a:r>
              <a:t>NOTE: Apple end dates are different from all other retailers. Set it for the date you want the regular price to begin.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Scroll to the bottom of page to submit your price change request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r>
              <a:t>In this example, a UK price (GBP) of £4.49 was suggested by Apple.  What’s awkward is that Kobo wants prices to end in .99.  So, to match prices, simply click the blue up/down arrows on the UK price, and select a different tier. You can adjust any or all of the prices before you Confirm the price change at the bottom of the page.  If you’ve changed a lot of price tiers manually, when you click Confirm, be patient.  It seems to take Apple longer to read all the manual changes.  It may take 30-60 seconds.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Here we’ve set a USD price, then note that all the foreign prices are listed under YOUR CUSTOM PRICES.  So these are prices I’ve set, and these prices will not change due to auto-conversion updates.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This example shows a USD price set for $4.99, with custom prices set for the most common foreign currencies (the ones most likely to be matched across other retailers.</a:t>
            </a:r>
          </a:p>
          <a:p>
            <a:pPr/>
            <a:r>
              <a:t>The lower part shows Converted Prices based on exchange rates. These prices may be updated by Kobo periodically, and note that the prices are not as customer friendly. </a:t>
            </a:r>
          </a:p>
          <a:p>
            <a:pPr/>
            <a:r>
              <a:t>Note that currencies that have an asterisk include VAT tax as part of the selling price.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r>
              <a:t>For Kobo, set the end date as if you sale price will end at the End of Day on that date. The regular price will resume the next day.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Or add all the currencies and set the sale prices for ones you want to change.  Be sure to Save.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D2D doesn’t have a lot of information on foreign pricing or conversions. From what I gather, if you only supply a USD price, then D2D supplies only the USD price to the retailers. BUT, if you supply foreign pricing, they’ll submit those prices to retailers who have those currencies on their dashboards.  If you’re only distributing to B&amp;N and Tolino via D2D, then you only would need to set a Euro price to match your other retailer Euro prices.  B&amp;N only prices in USD currently.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t>Here is a single USD price set.  You see the various foreign currency converted prices.  This doesn’t happen immediately, it takes up to a day for these conversions to appear.  If they do NOT appear, check your Payment Center and Summary tab to make sure things are set for converting the currencies. </a:t>
            </a:r>
          </a:p>
          <a:p>
            <a:pPr/>
            <a:r>
              <a:t>NOTE: The odd-ball $5.18 price on Google Play translates to ASP of $3.99.  Your royalty is based at 52% of $5.18.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defRPr sz="1600"/>
            </a:pPr>
            <a:r>
              <a:rPr b="1"/>
              <a:t>Amazon:</a:t>
            </a:r>
            <a:r>
              <a:t> converts at an “exchange rate we determine.” May periodically “update the converted price” to “reflect current exchange rates.”</a:t>
            </a:r>
          </a:p>
          <a:p>
            <a:pPr>
              <a:defRPr sz="1600"/>
            </a:pPr>
            <a:r>
              <a:rPr b="1"/>
              <a:t>Apple: </a:t>
            </a:r>
            <a:r>
              <a:t>suggested tier pricing based on the current exchange rate, plus they factor in whether a territory has a VAT tax, and they add that before suggesting a price. </a:t>
            </a:r>
          </a:p>
          <a:p>
            <a:pPr>
              <a:defRPr b="1" sz="1600"/>
            </a:pPr>
            <a:r>
              <a:t>Kobo:</a:t>
            </a:r>
            <a:r>
              <a:rPr b="0"/>
              <a:t> converted prices are based on “recent Bank of Canada exchange rates.”</a:t>
            </a:r>
            <a:endParaRPr b="0"/>
          </a:p>
          <a:p>
            <a:pPr>
              <a:defRPr b="1" sz="1600"/>
            </a:pPr>
            <a:r>
              <a:t>Google Play:</a:t>
            </a:r>
            <a:r>
              <a:rPr b="0"/>
              <a:t> has a currency conversion setting on the Payment Center tab, and you can manually update the rates as often as you like.</a:t>
            </a:r>
          </a:p>
          <a:p>
            <a:pPr>
              <a:defRPr sz="1600"/>
            </a:pPr>
            <a: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Shape 263"/>
          <p:cNvSpPr/>
          <p:nvPr>
            <p:ph type="sldImg"/>
          </p:nvPr>
        </p:nvSpPr>
        <p:spPr>
          <a:prstGeom prst="rect">
            <a:avLst/>
          </a:prstGeom>
        </p:spPr>
        <p:txBody>
          <a:bodyPr/>
          <a:lstStyle/>
          <a:p>
            <a:pPr/>
          </a:p>
        </p:txBody>
      </p:sp>
      <p:sp>
        <p:nvSpPr>
          <p:cNvPr id="264" name="Shape 264"/>
          <p:cNvSpPr/>
          <p:nvPr>
            <p:ph type="body" sz="quarter" idx="1"/>
          </p:nvPr>
        </p:nvSpPr>
        <p:spPr>
          <a:prstGeom prst="rect">
            <a:avLst/>
          </a:prstGeom>
        </p:spPr>
        <p:txBody>
          <a:bodyPr/>
          <a:lstStyle/>
          <a:p>
            <a:pPr/>
            <a:r>
              <a:t>This is the Payment Center section from left sidebar on your dashboard.  Scroll to the bottom of the screen, below the Payment Profiles.  Here, you can turn Currency Conversion ON or OFF.  At the very bottom, it shows when the last time the exchange rates were updated.  You can manually update them whenever you wish by clicking the Refresh button.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a:pPr/>
          </a:p>
        </p:txBody>
      </p:sp>
      <p:sp>
        <p:nvSpPr>
          <p:cNvPr id="269" name="Shape 269"/>
          <p:cNvSpPr/>
          <p:nvPr>
            <p:ph type="body" sz="quarter" idx="1"/>
          </p:nvPr>
        </p:nvSpPr>
        <p:spPr>
          <a:prstGeom prst="rect">
            <a:avLst/>
          </a:prstGeom>
        </p:spPr>
        <p:txBody>
          <a:bodyPr/>
          <a:lstStyle/>
          <a:p>
            <a:pPr/>
            <a:r>
              <a:t>To set individual currencies, you have to set the currency, price, territory, and also whether you want Google Play to add tax or include tax in the price you’re setting. This is super important when setting up BookBub ads, because if you set a specific price, but that country adds VAT, then your ASP might not match.  Also note, for 0.99 price point, GP does NOT discount that.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a:r>
              <a:t>You can set temporary promotion pricing on the Pricing Tab using the date fields.  You need to set the sale prices at least 24 hours in advance, and I recommend 3 days.  Then be sure to check it the day the price is due to drop.  I have often had to go in and delete the permanent prices or set them to have a new start date (the day AFTER the promotional end date) to get the sale price to appear. If you’re presetting a solid promotion, the Promotions Tab can work better.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hape 279"/>
          <p:cNvSpPr/>
          <p:nvPr>
            <p:ph type="sldImg"/>
          </p:nvPr>
        </p:nvSpPr>
        <p:spPr>
          <a:prstGeom prst="rect">
            <a:avLst/>
          </a:prstGeom>
        </p:spPr>
        <p:txBody>
          <a:bodyPr/>
          <a:lstStyle/>
          <a:p>
            <a:pPr/>
          </a:p>
        </p:txBody>
      </p:sp>
      <p:sp>
        <p:nvSpPr>
          <p:cNvPr id="280" name="Shape 280"/>
          <p:cNvSpPr/>
          <p:nvPr>
            <p:ph type="body" sz="quarter" idx="1"/>
          </p:nvPr>
        </p:nvSpPr>
        <p:spPr>
          <a:prstGeom prst="rect">
            <a:avLst/>
          </a:prstGeom>
        </p:spPr>
        <p:txBody>
          <a:bodyPr/>
          <a:lstStyle/>
          <a:p>
            <a:pPr/>
            <a:r>
              <a:t>When using the promotions tab, there are some pros and cons.  </a:t>
            </a:r>
          </a:p>
          <a:p>
            <a:pPr/>
            <a:r>
              <a:t>You need to set up the promo at least 3 days in advance.  </a:t>
            </a:r>
          </a:p>
          <a:p>
            <a:pPr/>
            <a:r>
              <a:t>You cannot edit a promotion, so once the promo starts, you’re locked into that start and end date.</a:t>
            </a:r>
          </a:p>
          <a:p>
            <a:pPr/>
            <a:r>
              <a:t>You need to understand basics of Excel to work with the CSV template form to submit your promo.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a:r>
              <a:t>Google Play does not discount these promo prices.  Use the ASP you want customers to see in each currency/territory. </a:t>
            </a:r>
          </a:p>
          <a:p>
            <a:pPr/>
            <a:r>
              <a:t>Google Play pulls the data on VAT inclusion in the price from the Pricing Tab, so for any currency you want to put on promo, you need to have a regular price set for that currency with the tax setting in place on the Pricing Tab.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Shape 303"/>
          <p:cNvSpPr/>
          <p:nvPr>
            <p:ph type="sldImg"/>
          </p:nvPr>
        </p:nvSpPr>
        <p:spPr>
          <a:prstGeom prst="rect">
            <a:avLst/>
          </a:prstGeom>
        </p:spPr>
        <p:txBody>
          <a:bodyPr/>
          <a:lstStyle/>
          <a:p>
            <a:pPr/>
          </a:p>
        </p:txBody>
      </p:sp>
      <p:sp>
        <p:nvSpPr>
          <p:cNvPr id="304" name="Shape 304"/>
          <p:cNvSpPr/>
          <p:nvPr>
            <p:ph type="body" sz="quarter" idx="1"/>
          </p:nvPr>
        </p:nvSpPr>
        <p:spPr>
          <a:prstGeom prst="rect">
            <a:avLst/>
          </a:prstGeom>
        </p:spPr>
        <p:txBody>
          <a:bodyPr/>
          <a:lstStyle/>
          <a:p>
            <a:pPr/>
            <a:r>
              <a:t>Bonus:  on the Downloads page, you can download the presentation in Keynote, Power Point or PDF.  I’ll also include my Presenter Notes as part of the files (whatever formats use them).</a:t>
            </a:r>
          </a:p>
          <a:p>
            <a:pPr/>
            <a:r>
              <a:t>If you email me a request, I will email you my Google Play pricing list.  Most of you probably have the USD version that shows List Prices and what the ASP will be.  I have similar lists for GBP, EUR, CAD, AUD, NZD.   And, by popular demand, I will make a sample grid showing suggested converted prices in the major currencies.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p>
            <a:pPr/>
            <a:r>
              <a:t>Decide what makes a good comparative price in GBP, CAD, EUR, AUS at a minimum, since these are the currencies used on most dashboards.</a:t>
            </a:r>
          </a:p>
          <a:p>
            <a:pPr/>
          </a:p>
          <a:p>
            <a:pPr/>
            <a:r>
              <a:t>On your grid, set logical prices based on your USD price. Then use those prices every time.  $4.99 always equals £3.99 and €4.99 and $5.99 CAD, and $6.99 AUD  or whatever.  Do the same for all your common price points.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a:r>
              <a:t>• VAT rates vary from country to country. Range from 3% to over 20%.</a:t>
            </a:r>
          </a:p>
          <a:p>
            <a:pPr/>
            <a:r>
              <a:t>• Countries that charge VAT on products usually include the VAT in the Actual Selling Price.  </a:t>
            </a:r>
            <a:r>
              <a:rPr i="1"/>
              <a:t>Google Play gives you the option to include or exclude tax from your price.</a:t>
            </a:r>
          </a:p>
          <a:p>
            <a:pPr/>
            <a:r>
              <a:t>• Your royalty is calculate after the VAT is deducted. This is best shown on the KDP dashboard.</a:t>
            </a:r>
          </a:p>
          <a:p>
            <a:pPr/>
            <a:r>
              <a:t>• VAT comes into play with BookBub promotional pricing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a:p>
        </p:txBody>
      </p:sp>
      <p:sp>
        <p:nvSpPr>
          <p:cNvPr id="145" name="Shape 145"/>
          <p:cNvSpPr/>
          <p:nvPr>
            <p:ph type="body" sz="quarter" idx="1"/>
          </p:nvPr>
        </p:nvSpPr>
        <p:spPr>
          <a:prstGeom prst="rect">
            <a:avLst/>
          </a:prstGeom>
        </p:spPr>
        <p:txBody>
          <a:bodyPr/>
          <a:lstStyle/>
          <a:p>
            <a:pPr/>
            <a:r>
              <a:t>The KDP dashboard has great tools to show you what happens with VAT and how it affects your royalties.</a:t>
            </a:r>
          </a:p>
          <a:p>
            <a:pPr/>
            <a:r>
              <a:t>KWL dashboard adds an asterisk after a country name if that country has VAT included in the price.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You can then open them in tabs so you have access to each of the ones you need as you change a book’s price. You can compare pricing, view the various tools and then save and submit each 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This is what you see on the pricing tab on KDP.  It lets you set the one USD price.  Unless you click the down icon in the lower right, KDP doesn’t even show you the other marketplaces and the foreign currency pricing.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defRPr sz="1600"/>
            </a:pPr>
            <a:r>
              <a:t>This is what the USD pricing looks like when you open the tab to view Other Marketplaces.  Here, Amazon has converted the price on its own.  It shows you the ASP and the price without VAT so you can view the royalty calculation. </a:t>
            </a:r>
          </a:p>
          <a:p>
            <a:pPr>
              <a:defRPr sz="1600"/>
            </a:pPr>
            <a:r>
              <a:t>2.99 USD x .87 for Euro conversion is 2.60. Then each of the Euro countries add VAT:</a:t>
            </a:r>
          </a:p>
          <a:p>
            <a:pPr>
              <a:defRPr sz="1600"/>
            </a:pPr>
            <a:r>
              <a:t>France 5.5%   conversion + VAT doesn’t reach 70% min pricing, so Amazon raised it</a:t>
            </a:r>
          </a:p>
          <a:p>
            <a:pPr>
              <a:defRPr sz="1600"/>
            </a:pPr>
            <a:r>
              <a:t>Germany 19%   and   Spain 21%   So you now have 3 different selling prices throughout Europe</a:t>
            </a:r>
          </a:p>
          <a:p>
            <a:pPr>
              <a:defRPr sz="1600"/>
            </a:pPr>
            <a:r>
              <a:t>UK 20%  (exchange rate of .615 or so…)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This starts with a different USD price point, but here I’ve overwritten the Amazon-converted prices with custom prices.  This way, I can set all the countries using the Euro to the same ASP.  I’ll earn slightly different royalties because the VAT percentages differ from country to country.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r>
              <a:t>This page shows your current price settings.  To edit all countries, click on the gray box in the upper right.  Notice that all these prices end in .99.</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hyperlink" Target="mailto:amy.atwell@authorems.com" TargetMode="Externa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Aversion to Conversion:…"/>
          <p:cNvSpPr txBox="1"/>
          <p:nvPr/>
        </p:nvSpPr>
        <p:spPr>
          <a:xfrm>
            <a:off x="749807" y="1279326"/>
            <a:ext cx="11505185" cy="189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7200">
                <a:latin typeface="Helvetica Light"/>
                <a:ea typeface="Helvetica Light"/>
                <a:cs typeface="Helvetica Light"/>
                <a:sym typeface="Helvetica Light"/>
              </a:defRPr>
            </a:pPr>
            <a:r>
              <a:t>Aversion to Conversion:</a:t>
            </a:r>
          </a:p>
          <a:p>
            <a:pPr>
              <a:defRPr b="0" sz="1200">
                <a:latin typeface="Helvetica Light"/>
                <a:ea typeface="Helvetica Light"/>
                <a:cs typeface="Helvetica Light"/>
                <a:sym typeface="Helvetica Light"/>
              </a:defRPr>
            </a:pPr>
          </a:p>
          <a:p>
            <a:pPr>
              <a:defRPr b="0" sz="3400">
                <a:latin typeface="Helvetica Light"/>
                <a:ea typeface="Helvetica Light"/>
                <a:cs typeface="Helvetica Light"/>
                <a:sym typeface="Helvetica Light"/>
              </a:defRPr>
            </a:pPr>
            <a:r>
              <a:t>Why You Should Actively Manage Foreign Currency Pricing</a:t>
            </a:r>
          </a:p>
        </p:txBody>
      </p:sp>
      <p:sp>
        <p:nvSpPr>
          <p:cNvPr id="120" name="presented by Amy Atwell, Author E.M.S.…"/>
          <p:cNvSpPr txBox="1"/>
          <p:nvPr>
            <p:ph type="subTitle" sz="quarter" idx="1"/>
          </p:nvPr>
        </p:nvSpPr>
        <p:spPr>
          <a:xfrm>
            <a:off x="1270000" y="5035550"/>
            <a:ext cx="10464800" cy="1130300"/>
          </a:xfrm>
          <a:prstGeom prst="rect">
            <a:avLst/>
          </a:prstGeom>
        </p:spPr>
        <p:txBody>
          <a:bodyPr/>
          <a:lstStyle/>
          <a:p>
            <a:pPr>
              <a:defRPr sz="3200">
                <a:latin typeface="Helvetica Light"/>
                <a:ea typeface="Helvetica Light"/>
                <a:cs typeface="Helvetica Light"/>
                <a:sym typeface="Helvetica Light"/>
              </a:defRPr>
            </a:pPr>
            <a:r>
              <a:t>presented by Amy Atwell, Author E.M.S.</a:t>
            </a:r>
          </a:p>
          <a:p>
            <a:pPr>
              <a:defRPr sz="3200">
                <a:latin typeface="Helvetica Light"/>
                <a:ea typeface="Helvetica Light"/>
                <a:cs typeface="Helvetica Light"/>
                <a:sym typeface="Helvetica Light"/>
              </a:defRPr>
            </a:pPr>
            <a:r>
              <a:t>NINC Conference, September 2018</a:t>
            </a:r>
          </a:p>
        </p:txBody>
      </p:sp>
      <p:pic>
        <p:nvPicPr>
          <p:cNvPr id="121" name="AEMS Logo 2016 550x150.png" descr="AEMS Logo 2016 550x150.png"/>
          <p:cNvPicPr>
            <a:picLocks noChangeAspect="1"/>
          </p:cNvPicPr>
          <p:nvPr/>
        </p:nvPicPr>
        <p:blipFill>
          <a:blip r:embed="rId3">
            <a:extLst/>
          </a:blip>
          <a:stretch>
            <a:fillRect/>
          </a:stretch>
        </p:blipFill>
        <p:spPr>
          <a:xfrm>
            <a:off x="4302738" y="6730950"/>
            <a:ext cx="4399324" cy="1175820"/>
          </a:xfrm>
          <a:prstGeom prst="rect">
            <a:avLst/>
          </a:prstGeom>
          <a:ln w="12700">
            <a:miter lim="400000"/>
          </a:ln>
        </p:spPr>
      </p:pic>
      <p:sp>
        <p:nvSpPr>
          <p:cNvPr id="122" name="$     £     €"/>
          <p:cNvSpPr txBox="1"/>
          <p:nvPr/>
        </p:nvSpPr>
        <p:spPr>
          <a:xfrm>
            <a:off x="4185514" y="3551138"/>
            <a:ext cx="4633772"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600">
                <a:latin typeface="Helvetica Light"/>
                <a:ea typeface="Helvetica Light"/>
                <a:cs typeface="Helvetica Light"/>
                <a:sym typeface="Helvetica Light"/>
              </a:defRPr>
            </a:pPr>
            <a:r>
              <a:rPr sz="6000">
                <a:latin typeface="Britannic Bold"/>
                <a:ea typeface="Britannic Bold"/>
                <a:cs typeface="Britannic Bold"/>
                <a:sym typeface="Britannic Bold"/>
              </a:rPr>
              <a:t>$     £     €  </a:t>
            </a:r>
            <a:r>
              <a:t>   </a:t>
            </a:r>
          </a:p>
        </p:txBody>
      </p:sp>
      <p:sp>
        <p:nvSpPr>
          <p:cNvPr id="123" name="http://www.authorems.com/author-services/downloads/"/>
          <p:cNvSpPr txBox="1"/>
          <p:nvPr/>
        </p:nvSpPr>
        <p:spPr>
          <a:xfrm>
            <a:off x="1270000" y="8471991"/>
            <a:ext cx="10464800" cy="8155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b="0" sz="3200">
                <a:latin typeface="Helvetica Light"/>
                <a:ea typeface="Helvetica Light"/>
                <a:cs typeface="Helvetica Light"/>
                <a:sym typeface="Helvetica Light"/>
              </a:defRPr>
            </a:lvl1pPr>
          </a:lstStyle>
          <a:p>
            <a:pPr/>
            <a:r>
              <a:t>http://www.authorems.com/author-services/downloads/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1KDPa based on US.png" descr="1KDPa based on US.png"/>
          <p:cNvPicPr>
            <a:picLocks noChangeAspect="1"/>
          </p:cNvPicPr>
          <p:nvPr/>
        </p:nvPicPr>
        <p:blipFill>
          <a:blip r:embed="rId3">
            <a:extLst/>
          </a:blip>
          <a:stretch>
            <a:fillRect/>
          </a:stretch>
        </p:blipFill>
        <p:spPr>
          <a:xfrm>
            <a:off x="2627841" y="2005606"/>
            <a:ext cx="7749118" cy="7370363"/>
          </a:xfrm>
          <a:prstGeom prst="rect">
            <a:avLst/>
          </a:prstGeom>
          <a:ln w="12700">
            <a:miter lim="400000"/>
          </a:ln>
        </p:spPr>
      </p:pic>
      <p:sp>
        <p:nvSpPr>
          <p:cNvPr id="162" name="KDP Auto Converted Prices"/>
          <p:cNvSpPr txBox="1"/>
          <p:nvPr>
            <p:ph type="title" idx="4294967295"/>
          </p:nvPr>
        </p:nvSpPr>
        <p:spPr>
          <a:xfrm>
            <a:off x="952500" y="238292"/>
            <a:ext cx="11099800" cy="2159001"/>
          </a:xfrm>
          <a:prstGeom prst="rect">
            <a:avLst/>
          </a:prstGeom>
        </p:spPr>
        <p:txBody>
          <a:bodyPr/>
          <a:lstStyle>
            <a:lvl1pPr>
              <a:defRPr sz="5500">
                <a:latin typeface="Helvetica Light"/>
                <a:ea typeface="Helvetica Light"/>
                <a:cs typeface="Helvetica Light"/>
                <a:sym typeface="Helvetica Light"/>
              </a:defRPr>
            </a:lvl1pPr>
          </a:lstStyle>
          <a:p>
            <a:pPr/>
            <a:r>
              <a:t>KDP Auto Converted Prices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2KDP US IN UK DE pricing.png" descr="2KDP US IN UK DE pricing.png"/>
          <p:cNvPicPr>
            <a:picLocks noChangeAspect="1"/>
          </p:cNvPicPr>
          <p:nvPr/>
        </p:nvPicPr>
        <p:blipFill>
          <a:blip r:embed="rId3">
            <a:extLst/>
          </a:blip>
          <a:stretch>
            <a:fillRect/>
          </a:stretch>
        </p:blipFill>
        <p:spPr>
          <a:xfrm>
            <a:off x="1597" y="2411993"/>
            <a:ext cx="8582437" cy="6627232"/>
          </a:xfrm>
          <a:prstGeom prst="rect">
            <a:avLst/>
          </a:prstGeom>
          <a:ln w="12700">
            <a:miter lim="400000"/>
          </a:ln>
        </p:spPr>
      </p:pic>
      <p:sp>
        <p:nvSpPr>
          <p:cNvPr id="167" name="KDP Custom Set Prices"/>
          <p:cNvSpPr txBox="1"/>
          <p:nvPr>
            <p:ph type="title" idx="4294967295"/>
          </p:nvPr>
        </p:nvSpPr>
        <p:spPr>
          <a:xfrm>
            <a:off x="952500" y="238292"/>
            <a:ext cx="11099800" cy="2159001"/>
          </a:xfrm>
          <a:prstGeom prst="rect">
            <a:avLst/>
          </a:prstGeom>
        </p:spPr>
        <p:txBody>
          <a:bodyPr/>
          <a:lstStyle>
            <a:lvl1pPr>
              <a:defRPr sz="5500">
                <a:latin typeface="Helvetica Light"/>
                <a:ea typeface="Helvetica Light"/>
                <a:cs typeface="Helvetica Light"/>
                <a:sym typeface="Helvetica Light"/>
              </a:defRPr>
            </a:lvl1pPr>
          </a:lstStyle>
          <a:p>
            <a:pPr/>
            <a:r>
              <a:t>KDP Custom Set Prices</a:t>
            </a:r>
          </a:p>
        </p:txBody>
      </p:sp>
      <p:pic>
        <p:nvPicPr>
          <p:cNvPr id="168" name="4KDP UK on Amzn.co.uk.png" descr="4KDP UK on Amzn.co.uk.png"/>
          <p:cNvPicPr>
            <a:picLocks noChangeAspect="1"/>
          </p:cNvPicPr>
          <p:nvPr/>
        </p:nvPicPr>
        <p:blipFill>
          <a:blip r:embed="rId4">
            <a:extLst/>
          </a:blip>
          <a:stretch>
            <a:fillRect/>
          </a:stretch>
        </p:blipFill>
        <p:spPr>
          <a:xfrm>
            <a:off x="8770289" y="4915759"/>
            <a:ext cx="3848101" cy="3327401"/>
          </a:xfrm>
          <a:prstGeom prst="rect">
            <a:avLst/>
          </a:prstGeom>
          <a:ln w="12700">
            <a:miter lim="400000"/>
          </a:ln>
        </p:spPr>
      </p:pic>
      <p:sp>
        <p:nvSpPr>
          <p:cNvPr id="169" name="This box shows the ASP on Amazon.co.uk."/>
          <p:cNvSpPr txBox="1"/>
          <p:nvPr/>
        </p:nvSpPr>
        <p:spPr>
          <a:xfrm>
            <a:off x="9191986" y="2256986"/>
            <a:ext cx="3004707" cy="1197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This box shows the ASP on Amazon.co.uk.</a:t>
            </a:r>
          </a:p>
        </p:txBody>
      </p:sp>
      <p:sp>
        <p:nvSpPr>
          <p:cNvPr id="170" name="Line"/>
          <p:cNvSpPr/>
          <p:nvPr/>
        </p:nvSpPr>
        <p:spPr>
          <a:xfrm>
            <a:off x="10694339" y="3588372"/>
            <a:ext cx="1" cy="1684464"/>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Apple Pricing Page"/>
          <p:cNvSpPr txBox="1"/>
          <p:nvPr>
            <p:ph type="title" idx="4294967295"/>
          </p:nvPr>
        </p:nvSpPr>
        <p:spPr>
          <a:xfrm>
            <a:off x="952500" y="176430"/>
            <a:ext cx="11099800" cy="2159001"/>
          </a:xfrm>
          <a:prstGeom prst="rect">
            <a:avLst/>
          </a:prstGeom>
        </p:spPr>
        <p:txBody>
          <a:bodyPr/>
          <a:lstStyle>
            <a:lvl1pPr>
              <a:defRPr>
                <a:latin typeface="Helvetica Light"/>
                <a:ea typeface="Helvetica Light"/>
                <a:cs typeface="Helvetica Light"/>
                <a:sym typeface="Helvetica Light"/>
              </a:defRPr>
            </a:lvl1pPr>
          </a:lstStyle>
          <a:p>
            <a:pPr/>
            <a:r>
              <a:t>Apple Pricing Page</a:t>
            </a:r>
          </a:p>
        </p:txBody>
      </p:sp>
      <p:pic>
        <p:nvPicPr>
          <p:cNvPr id="175" name="5Apple Pricing Page.png" descr="5Apple Pricing Page.png"/>
          <p:cNvPicPr>
            <a:picLocks noChangeAspect="1"/>
          </p:cNvPicPr>
          <p:nvPr/>
        </p:nvPicPr>
        <p:blipFill>
          <a:blip r:embed="rId3">
            <a:extLst/>
          </a:blip>
          <a:stretch>
            <a:fillRect/>
          </a:stretch>
        </p:blipFill>
        <p:spPr>
          <a:xfrm>
            <a:off x="344202" y="2480111"/>
            <a:ext cx="12738101" cy="65405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6Apple Chng 1 Territory.png" descr="6Apple Chng 1 Territory.png"/>
          <p:cNvPicPr>
            <a:picLocks noChangeAspect="1"/>
          </p:cNvPicPr>
          <p:nvPr/>
        </p:nvPicPr>
        <p:blipFill>
          <a:blip r:embed="rId3">
            <a:extLst/>
          </a:blip>
          <a:stretch>
            <a:fillRect/>
          </a:stretch>
        </p:blipFill>
        <p:spPr>
          <a:xfrm>
            <a:off x="831850" y="1580988"/>
            <a:ext cx="11341100" cy="7048501"/>
          </a:xfrm>
          <a:prstGeom prst="rect">
            <a:avLst/>
          </a:prstGeom>
          <a:ln w="12700">
            <a:miter lim="400000"/>
          </a:ln>
        </p:spPr>
      </p:pic>
      <p:sp>
        <p:nvSpPr>
          <p:cNvPr id="180" name="Change a Single Territory Price"/>
          <p:cNvSpPr txBox="1"/>
          <p:nvPr>
            <p:ph type="title" idx="4294967295"/>
          </p:nvPr>
        </p:nvSpPr>
        <p:spPr>
          <a:xfrm>
            <a:off x="1117465" y="-215363"/>
            <a:ext cx="11099801" cy="2159001"/>
          </a:xfrm>
          <a:prstGeom prst="rect">
            <a:avLst/>
          </a:prstGeom>
        </p:spPr>
        <p:txBody>
          <a:bodyPr/>
          <a:lstStyle>
            <a:lvl1pPr>
              <a:defRPr sz="6000">
                <a:latin typeface="Helvetica Light"/>
                <a:ea typeface="Helvetica Light"/>
                <a:cs typeface="Helvetica Light"/>
                <a:sym typeface="Helvetica Light"/>
              </a:defRPr>
            </a:lvl1pPr>
          </a:lstStyle>
          <a:p>
            <a:pPr/>
            <a:r>
              <a:t>Change a Single Territory Price</a:t>
            </a:r>
          </a:p>
        </p:txBody>
      </p:sp>
      <p:sp>
        <p:nvSpPr>
          <p:cNvPr id="181" name="Change THIS field, not the one above."/>
          <p:cNvSpPr txBox="1"/>
          <p:nvPr/>
        </p:nvSpPr>
        <p:spPr>
          <a:xfrm>
            <a:off x="6838358" y="8935226"/>
            <a:ext cx="5915438" cy="461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Change THIS field, not the one above.</a:t>
            </a:r>
          </a:p>
        </p:txBody>
      </p:sp>
      <p:sp>
        <p:nvSpPr>
          <p:cNvPr id="182" name="Line"/>
          <p:cNvSpPr/>
          <p:nvPr/>
        </p:nvSpPr>
        <p:spPr>
          <a:xfrm flipH="1" flipV="1">
            <a:off x="8828299" y="6716286"/>
            <a:ext cx="2303748" cy="2149486"/>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7Apple Edit Territories 1.png" descr="7Apple Edit Territories 1.png"/>
          <p:cNvPicPr>
            <a:picLocks noChangeAspect="1"/>
          </p:cNvPicPr>
          <p:nvPr/>
        </p:nvPicPr>
        <p:blipFill>
          <a:blip r:embed="rId3">
            <a:extLst/>
          </a:blip>
          <a:stretch>
            <a:fillRect/>
          </a:stretch>
        </p:blipFill>
        <p:spPr>
          <a:xfrm>
            <a:off x="568210" y="2386539"/>
            <a:ext cx="12204701" cy="7023101"/>
          </a:xfrm>
          <a:prstGeom prst="rect">
            <a:avLst/>
          </a:prstGeom>
          <a:ln w="12700">
            <a:miter lim="400000"/>
          </a:ln>
        </p:spPr>
      </p:pic>
      <p:sp>
        <p:nvSpPr>
          <p:cNvPr id="187" name="Change Multiple Territory Prices"/>
          <p:cNvSpPr txBox="1"/>
          <p:nvPr>
            <p:ph type="title" idx="4294967295"/>
          </p:nvPr>
        </p:nvSpPr>
        <p:spPr>
          <a:xfrm>
            <a:off x="1117465" y="-215363"/>
            <a:ext cx="11099801" cy="2159001"/>
          </a:xfrm>
          <a:prstGeom prst="rect">
            <a:avLst/>
          </a:prstGeom>
        </p:spPr>
        <p:txBody>
          <a:bodyPr/>
          <a:lstStyle>
            <a:lvl1pPr>
              <a:defRPr sz="6000">
                <a:latin typeface="Helvetica Light"/>
                <a:ea typeface="Helvetica Light"/>
                <a:cs typeface="Helvetica Light"/>
                <a:sym typeface="Helvetica Light"/>
              </a:defRPr>
            </a:lvl1pPr>
          </a:lstStyle>
          <a:p>
            <a:pPr/>
            <a:r>
              <a:t>Change Multiple Territory Prices</a:t>
            </a:r>
          </a:p>
        </p:txBody>
      </p:sp>
      <p:sp>
        <p:nvSpPr>
          <p:cNvPr id="188" name="For a price change, use these 4 fields only"/>
          <p:cNvSpPr txBox="1"/>
          <p:nvPr/>
        </p:nvSpPr>
        <p:spPr>
          <a:xfrm>
            <a:off x="9221824" y="5719831"/>
            <a:ext cx="3300309" cy="8296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For a price change, use these 4 fields only</a:t>
            </a:r>
          </a:p>
        </p:txBody>
      </p:sp>
      <p:sp>
        <p:nvSpPr>
          <p:cNvPr id="189" name="Line"/>
          <p:cNvSpPr/>
          <p:nvPr/>
        </p:nvSpPr>
        <p:spPr>
          <a:xfrm flipH="1">
            <a:off x="8861547" y="6666560"/>
            <a:ext cx="820686" cy="820686"/>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90" name="Line"/>
          <p:cNvSpPr/>
          <p:nvPr/>
        </p:nvSpPr>
        <p:spPr>
          <a:xfrm flipH="1">
            <a:off x="9050409" y="6647249"/>
            <a:ext cx="1152584" cy="1152583"/>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91" name="Line"/>
          <p:cNvSpPr/>
          <p:nvPr/>
        </p:nvSpPr>
        <p:spPr>
          <a:xfrm flipH="1">
            <a:off x="8861547" y="6701734"/>
            <a:ext cx="1902306" cy="1902306"/>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92" name="Line"/>
          <p:cNvSpPr/>
          <p:nvPr/>
        </p:nvSpPr>
        <p:spPr>
          <a:xfrm flipH="1">
            <a:off x="8861547" y="6641232"/>
            <a:ext cx="2333982" cy="2333982"/>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8Apple Edit Territories 2.png" descr="8Apple Edit Territories 2.png"/>
          <p:cNvPicPr>
            <a:picLocks noChangeAspect="1"/>
          </p:cNvPicPr>
          <p:nvPr/>
        </p:nvPicPr>
        <p:blipFill>
          <a:blip r:embed="rId3">
            <a:extLst/>
          </a:blip>
          <a:stretch>
            <a:fillRect/>
          </a:stretch>
        </p:blipFill>
        <p:spPr>
          <a:xfrm>
            <a:off x="438150" y="2126699"/>
            <a:ext cx="12128500" cy="7112001"/>
          </a:xfrm>
          <a:prstGeom prst="rect">
            <a:avLst/>
          </a:prstGeom>
          <a:ln w="12700">
            <a:miter lim="400000"/>
          </a:ln>
        </p:spPr>
      </p:pic>
      <p:sp>
        <p:nvSpPr>
          <p:cNvPr id="197" name="Select All or Some Territories"/>
          <p:cNvSpPr txBox="1"/>
          <p:nvPr>
            <p:ph type="title" idx="4294967295"/>
          </p:nvPr>
        </p:nvSpPr>
        <p:spPr>
          <a:xfrm>
            <a:off x="643189" y="52706"/>
            <a:ext cx="11099801" cy="2159001"/>
          </a:xfrm>
          <a:prstGeom prst="rect">
            <a:avLst/>
          </a:prstGeom>
        </p:spPr>
        <p:txBody>
          <a:bodyPr/>
          <a:lstStyle>
            <a:lvl1pPr>
              <a:defRPr sz="6000">
                <a:latin typeface="Helvetica Light"/>
                <a:ea typeface="Helvetica Light"/>
                <a:cs typeface="Helvetica Light"/>
                <a:sym typeface="Helvetica Light"/>
              </a:defRPr>
            </a:lvl1pPr>
          </a:lstStyle>
          <a:p>
            <a:pPr/>
            <a:r>
              <a:t>Select All or Some Territories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9Apple Edit Territories 3.png" descr="9Apple Edit Territories 3.png"/>
          <p:cNvPicPr>
            <a:picLocks noChangeAspect="1"/>
          </p:cNvPicPr>
          <p:nvPr/>
        </p:nvPicPr>
        <p:blipFill>
          <a:blip r:embed="rId3">
            <a:extLst/>
          </a:blip>
          <a:stretch>
            <a:fillRect/>
          </a:stretch>
        </p:blipFill>
        <p:spPr>
          <a:xfrm>
            <a:off x="488950" y="3316579"/>
            <a:ext cx="12026900" cy="5130801"/>
          </a:xfrm>
          <a:prstGeom prst="rect">
            <a:avLst/>
          </a:prstGeom>
          <a:ln w="12700">
            <a:miter lim="400000"/>
          </a:ln>
        </p:spPr>
      </p:pic>
      <p:sp>
        <p:nvSpPr>
          <p:cNvPr id="202" name="Adjust Prices as Needed"/>
          <p:cNvSpPr txBox="1"/>
          <p:nvPr>
            <p:ph type="title" idx="4294967295"/>
          </p:nvPr>
        </p:nvSpPr>
        <p:spPr>
          <a:xfrm>
            <a:off x="643189" y="52706"/>
            <a:ext cx="11099801" cy="2159001"/>
          </a:xfrm>
          <a:prstGeom prst="rect">
            <a:avLst/>
          </a:prstGeom>
        </p:spPr>
        <p:txBody>
          <a:bodyPr/>
          <a:lstStyle>
            <a:lvl1pPr>
              <a:defRPr sz="6000">
                <a:latin typeface="Helvetica Light"/>
                <a:ea typeface="Helvetica Light"/>
                <a:cs typeface="Helvetica Light"/>
                <a:sym typeface="Helvetica Light"/>
              </a:defRPr>
            </a:lvl1pPr>
          </a:lstStyle>
          <a:p>
            <a:pPr/>
            <a:r>
              <a:t>Adjust Prices as Needed</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Kobo Pricing Page"/>
          <p:cNvSpPr txBox="1"/>
          <p:nvPr>
            <p:ph type="title" idx="4294967295"/>
          </p:nvPr>
        </p:nvSpPr>
        <p:spPr>
          <a:xfrm>
            <a:off x="1261810" y="-235984"/>
            <a:ext cx="11099801" cy="2159001"/>
          </a:xfrm>
          <a:prstGeom prst="rect">
            <a:avLst/>
          </a:prstGeom>
        </p:spPr>
        <p:txBody>
          <a:bodyPr/>
          <a:lstStyle>
            <a:lvl1pPr>
              <a:defRPr sz="6000">
                <a:latin typeface="Helvetica Light"/>
                <a:ea typeface="Helvetica Light"/>
                <a:cs typeface="Helvetica Light"/>
                <a:sym typeface="Helvetica Light"/>
              </a:defRPr>
            </a:lvl1pPr>
          </a:lstStyle>
          <a:p>
            <a:pPr/>
            <a:r>
              <a:t>Kobo Pricing Page</a:t>
            </a:r>
          </a:p>
        </p:txBody>
      </p:sp>
      <p:pic>
        <p:nvPicPr>
          <p:cNvPr id="207" name="Kobo 499 price set foreign.png" descr="Kobo 499 price set foreign.png"/>
          <p:cNvPicPr>
            <a:picLocks noChangeAspect="1"/>
          </p:cNvPicPr>
          <p:nvPr/>
        </p:nvPicPr>
        <p:blipFill>
          <a:blip r:embed="rId3">
            <a:extLst/>
          </a:blip>
          <a:stretch>
            <a:fillRect/>
          </a:stretch>
        </p:blipFill>
        <p:spPr>
          <a:xfrm>
            <a:off x="1251060" y="1555817"/>
            <a:ext cx="10502680" cy="735764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1" name="Kobo2 Edit Pricing some Set some Not.png" descr="Kobo2 Edit Pricing some Set some Not.png"/>
          <p:cNvPicPr>
            <a:picLocks noChangeAspect="1"/>
          </p:cNvPicPr>
          <p:nvPr/>
        </p:nvPicPr>
        <p:blipFill>
          <a:blip r:embed="rId3">
            <a:extLst/>
          </a:blip>
          <a:stretch>
            <a:fillRect/>
          </a:stretch>
        </p:blipFill>
        <p:spPr>
          <a:xfrm>
            <a:off x="1489229" y="425450"/>
            <a:ext cx="9398001" cy="89027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Kobo Set Promo Pricing 1.png" descr="Kobo Set Promo Pricing 1.png"/>
          <p:cNvPicPr>
            <a:picLocks noChangeAspect="1"/>
          </p:cNvPicPr>
          <p:nvPr/>
        </p:nvPicPr>
        <p:blipFill>
          <a:blip r:embed="rId2">
            <a:extLst/>
          </a:blip>
          <a:stretch>
            <a:fillRect/>
          </a:stretch>
        </p:blipFill>
        <p:spPr>
          <a:xfrm>
            <a:off x="1667163" y="3102021"/>
            <a:ext cx="9321801" cy="3175001"/>
          </a:xfrm>
          <a:prstGeom prst="rect">
            <a:avLst/>
          </a:prstGeom>
          <a:ln w="12700">
            <a:miter lim="400000"/>
          </a:ln>
        </p:spPr>
      </p:pic>
      <p:sp>
        <p:nvSpPr>
          <p:cNvPr id="216" name="Setting Price Changes on Kobo"/>
          <p:cNvSpPr txBox="1"/>
          <p:nvPr>
            <p:ph type="title" idx="4294967295"/>
          </p:nvPr>
        </p:nvSpPr>
        <p:spPr>
          <a:xfrm>
            <a:off x="952500" y="197051"/>
            <a:ext cx="11099800" cy="2159001"/>
          </a:xfrm>
          <a:prstGeom prst="rect">
            <a:avLst/>
          </a:prstGeom>
        </p:spPr>
        <p:txBody>
          <a:bodyPr/>
          <a:lstStyle>
            <a:lvl1pPr>
              <a:defRPr sz="6000">
                <a:latin typeface="Helvetica Light"/>
                <a:ea typeface="Helvetica Light"/>
                <a:cs typeface="Helvetica Light"/>
                <a:sym typeface="Helvetica Light"/>
              </a:defRPr>
            </a:lvl1pPr>
          </a:lstStyle>
          <a:p>
            <a:pPr/>
            <a:r>
              <a:t>Setting Price Changes on Kobo</a:t>
            </a:r>
          </a:p>
        </p:txBody>
      </p:sp>
      <p:sp>
        <p:nvSpPr>
          <p:cNvPr id="217" name="You can set a permanent price change to happen immediately simply by changing the active prices.  Or you can pre-schedule a future price change. Often, scheduled price changes need to be set at least 24 hours in advance.  It’s best to allow at least 3 days."/>
          <p:cNvSpPr txBox="1"/>
          <p:nvPr/>
        </p:nvSpPr>
        <p:spPr>
          <a:xfrm>
            <a:off x="1194172" y="6324761"/>
            <a:ext cx="10616455" cy="15662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You can set a permanent price change to happen immediately simply by changing the active prices.  Or you can pre-schedule a future price change. Often, scheduled price changes need to be set at least 24 hours in advance.  It’s best to allow at least 3 days.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What We’ll Cover:"/>
          <p:cNvSpPr txBox="1"/>
          <p:nvPr>
            <p:ph type="title" idx="4294967295"/>
          </p:nvPr>
        </p:nvSpPr>
        <p:spPr>
          <a:xfrm>
            <a:off x="952500" y="444500"/>
            <a:ext cx="11099800" cy="2159000"/>
          </a:xfrm>
          <a:prstGeom prst="rect">
            <a:avLst/>
          </a:prstGeom>
        </p:spPr>
        <p:txBody>
          <a:bodyPr/>
          <a:lstStyle>
            <a:lvl1pPr>
              <a:defRPr>
                <a:latin typeface="Helvetica Light"/>
                <a:ea typeface="Helvetica Light"/>
                <a:cs typeface="Helvetica Light"/>
                <a:sym typeface="Helvetica Light"/>
              </a:defRPr>
            </a:lvl1pPr>
          </a:lstStyle>
          <a:p>
            <a:pPr/>
            <a:r>
              <a:t>What We’ll Cover:</a:t>
            </a:r>
          </a:p>
        </p:txBody>
      </p:sp>
      <p:sp>
        <p:nvSpPr>
          <p:cNvPr id="128" name="How retailers convert USD pricing to foreign currencies…"/>
          <p:cNvSpPr txBox="1"/>
          <p:nvPr>
            <p:ph type="body" idx="4294967295"/>
          </p:nvPr>
        </p:nvSpPr>
        <p:spPr>
          <a:xfrm>
            <a:off x="952500" y="2603500"/>
            <a:ext cx="11099800" cy="6286500"/>
          </a:xfrm>
          <a:prstGeom prst="rect">
            <a:avLst/>
          </a:prstGeom>
        </p:spPr>
        <p:txBody>
          <a:bodyPr/>
          <a:lstStyle/>
          <a:p>
            <a:pPr marL="422275" indent="-422275" defTabSz="554990">
              <a:spcBef>
                <a:spcPts val="3900"/>
              </a:spcBef>
              <a:buSzPct val="75000"/>
              <a:defRPr sz="3420">
                <a:latin typeface="Helvetica"/>
                <a:ea typeface="Helvetica"/>
                <a:cs typeface="Helvetica"/>
                <a:sym typeface="Helvetica"/>
              </a:defRPr>
            </a:pPr>
            <a:r>
              <a:t>How retailers convert USD pricing to foreign currencies</a:t>
            </a:r>
          </a:p>
          <a:p>
            <a:pPr marL="422275" indent="-422275" defTabSz="554990">
              <a:spcBef>
                <a:spcPts val="3900"/>
              </a:spcBef>
              <a:buSzPct val="75000"/>
              <a:defRPr sz="3420">
                <a:latin typeface="Helvetica"/>
                <a:ea typeface="Helvetica"/>
                <a:cs typeface="Helvetica"/>
                <a:sym typeface="Helvetica"/>
              </a:defRPr>
            </a:pPr>
            <a:r>
              <a:t>Pricing and conversion tools on retailer dashboards</a:t>
            </a:r>
          </a:p>
          <a:p>
            <a:pPr marL="422275" indent="-422275" defTabSz="554990">
              <a:spcBef>
                <a:spcPts val="3900"/>
              </a:spcBef>
              <a:buSzPct val="75000"/>
              <a:defRPr sz="3420">
                <a:latin typeface="Helvetica"/>
                <a:ea typeface="Helvetica"/>
                <a:cs typeface="Helvetica"/>
                <a:sym typeface="Helvetica"/>
              </a:defRPr>
            </a:pPr>
            <a:r>
              <a:t>How VAT and GST affects pricing in some countries</a:t>
            </a:r>
          </a:p>
          <a:p>
            <a:pPr marL="422275" indent="-422275" defTabSz="554990">
              <a:spcBef>
                <a:spcPts val="3900"/>
              </a:spcBef>
              <a:buSzPct val="75000"/>
              <a:defRPr sz="3420">
                <a:latin typeface="Helvetica"/>
                <a:ea typeface="Helvetica"/>
                <a:cs typeface="Helvetica"/>
                <a:sym typeface="Helvetica"/>
              </a:defRPr>
            </a:pPr>
            <a:r>
              <a:t>How to manually set foreign price points on retailers</a:t>
            </a:r>
          </a:p>
          <a:p>
            <a:pPr marL="422275" indent="-422275" defTabSz="554990">
              <a:spcBef>
                <a:spcPts val="3900"/>
              </a:spcBef>
              <a:buSzPct val="75000"/>
              <a:defRPr sz="3420">
                <a:latin typeface="Helvetica"/>
                <a:ea typeface="Helvetica"/>
                <a:cs typeface="Helvetica"/>
                <a:sym typeface="Helvetica"/>
              </a:defRPr>
            </a:pPr>
            <a:r>
              <a:t>Setting foreign exact price points for BookBub promos</a:t>
            </a:r>
          </a:p>
          <a:p>
            <a:pPr marL="422275" indent="-422275" defTabSz="554990">
              <a:spcBef>
                <a:spcPts val="3900"/>
              </a:spcBef>
              <a:buSzPct val="75000"/>
              <a:defRPr sz="3420">
                <a:latin typeface="Helvetica"/>
                <a:ea typeface="Helvetica"/>
                <a:cs typeface="Helvetica"/>
                <a:sym typeface="Helvetica"/>
              </a:defRPr>
            </a:pPr>
            <a:r>
              <a:t>Questions!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Kobo Set Promo Pricing 3.png" descr="Kobo Set Promo Pricing 3.png"/>
          <p:cNvPicPr>
            <a:picLocks noChangeAspect="1"/>
          </p:cNvPicPr>
          <p:nvPr/>
        </p:nvPicPr>
        <p:blipFill>
          <a:blip r:embed="rId3">
            <a:extLst/>
          </a:blip>
          <a:stretch>
            <a:fillRect/>
          </a:stretch>
        </p:blipFill>
        <p:spPr>
          <a:xfrm>
            <a:off x="1420627" y="734666"/>
            <a:ext cx="10617201" cy="6604001"/>
          </a:xfrm>
          <a:prstGeom prst="rect">
            <a:avLst/>
          </a:prstGeom>
          <a:ln w="12700">
            <a:miter lim="400000"/>
          </a:ln>
        </p:spPr>
      </p:pic>
      <p:sp>
        <p:nvSpPr>
          <p:cNvPr id="220" name="For promotions, choose your start and end date, and then you can set one or more currencies to put on sale."/>
          <p:cNvSpPr txBox="1"/>
          <p:nvPr/>
        </p:nvSpPr>
        <p:spPr>
          <a:xfrm>
            <a:off x="1194172" y="8054028"/>
            <a:ext cx="10616455" cy="8296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For promotions, choose your start and end date, and then you can set one or more currencies to put on sale.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Kobo Set Promo Pricing 4.png" descr="Kobo Set Promo Pricing 4.png"/>
          <p:cNvPicPr>
            <a:picLocks noChangeAspect="1"/>
          </p:cNvPicPr>
          <p:nvPr/>
        </p:nvPicPr>
        <p:blipFill>
          <a:blip r:embed="rId2">
            <a:extLst/>
          </a:blip>
          <a:stretch>
            <a:fillRect/>
          </a:stretch>
        </p:blipFill>
        <p:spPr>
          <a:xfrm>
            <a:off x="1345998" y="640316"/>
            <a:ext cx="10807701" cy="7112001"/>
          </a:xfrm>
          <a:prstGeom prst="rect">
            <a:avLst/>
          </a:prstGeom>
          <a:ln w="12700">
            <a:miter lim="400000"/>
          </a:ln>
        </p:spPr>
      </p:pic>
      <p:sp>
        <p:nvSpPr>
          <p:cNvPr id="225" name="You can choose to add a few currencies one at a time (for a BookBub, you may only want to reset USD, CAD, AUD, GBP)."/>
          <p:cNvSpPr txBox="1"/>
          <p:nvPr/>
        </p:nvSpPr>
        <p:spPr>
          <a:xfrm>
            <a:off x="1194172" y="8260236"/>
            <a:ext cx="10616455" cy="8296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You can choose to add a few currencies one at a time (for a BookBub, you may only want to reset USD, CAD, AUD, GBP).</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Kobo Set Promo Pricing 5.png" descr="Kobo Set Promo Pricing 5.png"/>
          <p:cNvPicPr>
            <a:picLocks noChangeAspect="1"/>
          </p:cNvPicPr>
          <p:nvPr/>
        </p:nvPicPr>
        <p:blipFill>
          <a:blip r:embed="rId3">
            <a:extLst/>
          </a:blip>
          <a:stretch>
            <a:fillRect/>
          </a:stretch>
        </p:blipFill>
        <p:spPr>
          <a:xfrm>
            <a:off x="1345958" y="114300"/>
            <a:ext cx="11099801" cy="9525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Kobo Flag Promo Price.png" descr="Kobo Flag Promo Price.png"/>
          <p:cNvPicPr>
            <a:picLocks noChangeAspect="1"/>
          </p:cNvPicPr>
          <p:nvPr/>
        </p:nvPicPr>
        <p:blipFill>
          <a:blip r:embed="rId2">
            <a:extLst/>
          </a:blip>
          <a:stretch>
            <a:fillRect/>
          </a:stretch>
        </p:blipFill>
        <p:spPr>
          <a:xfrm>
            <a:off x="2458389" y="654050"/>
            <a:ext cx="10375901" cy="8445500"/>
          </a:xfrm>
          <a:prstGeom prst="rect">
            <a:avLst/>
          </a:prstGeom>
          <a:ln w="12700">
            <a:miter lim="400000"/>
          </a:ln>
        </p:spPr>
      </p:pic>
      <p:sp>
        <p:nvSpPr>
          <p:cNvPr id="232" name="When you’ve correctly set up a promotion for a book, on your dashboard, the book will show the green price icon to alert you that you have an upcoming or current sale price programmed."/>
          <p:cNvSpPr txBox="1"/>
          <p:nvPr/>
        </p:nvSpPr>
        <p:spPr>
          <a:xfrm>
            <a:off x="163136" y="2804364"/>
            <a:ext cx="3763611" cy="30394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When you’ve correctly set up a promotion for a book, on your dashboard, the book will show the green price icon to alert you that you have an upcoming or current sale price programmed.</a:t>
            </a:r>
          </a:p>
        </p:txBody>
      </p:sp>
      <p:sp>
        <p:nvSpPr>
          <p:cNvPr id="233" name="Line"/>
          <p:cNvSpPr/>
          <p:nvPr/>
        </p:nvSpPr>
        <p:spPr>
          <a:xfrm>
            <a:off x="3207743" y="5627442"/>
            <a:ext cx="3497085" cy="785710"/>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5" name="D2D Pricing Page.png" descr="D2D Pricing Page.png"/>
          <p:cNvPicPr>
            <a:picLocks noChangeAspect="1"/>
          </p:cNvPicPr>
          <p:nvPr/>
        </p:nvPicPr>
        <p:blipFill>
          <a:blip r:embed="rId2">
            <a:extLst/>
          </a:blip>
          <a:stretch>
            <a:fillRect/>
          </a:stretch>
        </p:blipFill>
        <p:spPr>
          <a:xfrm>
            <a:off x="3585347" y="266256"/>
            <a:ext cx="9525001" cy="9563101"/>
          </a:xfrm>
          <a:prstGeom prst="rect">
            <a:avLst/>
          </a:prstGeom>
          <a:ln w="12700">
            <a:miter lim="400000"/>
          </a:ln>
        </p:spPr>
      </p:pic>
      <p:sp>
        <p:nvSpPr>
          <p:cNvPr id="236" name="On D2D, click the orange button to manage foreign currency pricing.  Be aware, if you change any of foreign currencies, you’ll get this little box and you won’t be able to edit your primary price from this screen.  You must always click the orange box to access and change prices."/>
          <p:cNvSpPr txBox="1"/>
          <p:nvPr/>
        </p:nvSpPr>
        <p:spPr>
          <a:xfrm>
            <a:off x="101274" y="2067764"/>
            <a:ext cx="3763610" cy="45126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On D2D, click the orange button to manage foreign currency pricing.  Be aware, if you change any of foreign currencies, you’ll get this little box and you won’t be able to edit your primary price from this screen.  You must always click the orange box to access and change prices. </a:t>
            </a:r>
          </a:p>
        </p:txBody>
      </p:sp>
      <p:sp>
        <p:nvSpPr>
          <p:cNvPr id="237" name="D2D"/>
          <p:cNvSpPr txBox="1"/>
          <p:nvPr>
            <p:ph type="title" idx="4294967295"/>
          </p:nvPr>
        </p:nvSpPr>
        <p:spPr>
          <a:xfrm>
            <a:off x="457602" y="320775"/>
            <a:ext cx="3441621" cy="2137897"/>
          </a:xfrm>
          <a:prstGeom prst="rect">
            <a:avLst/>
          </a:prstGeom>
        </p:spPr>
        <p:txBody>
          <a:bodyPr/>
          <a:lstStyle>
            <a:lvl1pPr>
              <a:defRPr sz="6000">
                <a:latin typeface="Helvetica Light"/>
                <a:ea typeface="Helvetica Light"/>
                <a:cs typeface="Helvetica Light"/>
                <a:sym typeface="Helvetica Light"/>
              </a:defRPr>
            </a:lvl1pPr>
          </a:lstStyle>
          <a:p>
            <a:pPr/>
            <a:r>
              <a:t>D2D</a:t>
            </a:r>
          </a:p>
        </p:txBody>
      </p:sp>
      <p:sp>
        <p:nvSpPr>
          <p:cNvPr id="238" name="Line"/>
          <p:cNvSpPr/>
          <p:nvPr/>
        </p:nvSpPr>
        <p:spPr>
          <a:xfrm>
            <a:off x="3887811" y="2377450"/>
            <a:ext cx="2758236" cy="254323"/>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9" name="Line"/>
          <p:cNvSpPr/>
          <p:nvPr/>
        </p:nvSpPr>
        <p:spPr>
          <a:xfrm>
            <a:off x="3911707" y="2420330"/>
            <a:ext cx="1185102" cy="457952"/>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D2D Pricing Territories.png" descr="D2D Pricing Territories.png"/>
          <p:cNvPicPr>
            <a:picLocks noChangeAspect="1"/>
          </p:cNvPicPr>
          <p:nvPr/>
        </p:nvPicPr>
        <p:blipFill>
          <a:blip r:embed="rId3">
            <a:extLst/>
          </a:blip>
          <a:stretch>
            <a:fillRect/>
          </a:stretch>
        </p:blipFill>
        <p:spPr>
          <a:xfrm>
            <a:off x="1587500" y="859908"/>
            <a:ext cx="9829800" cy="8724901"/>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Google Play Pricing Tab"/>
          <p:cNvSpPr txBox="1"/>
          <p:nvPr>
            <p:ph type="title" idx="4294967295"/>
          </p:nvPr>
        </p:nvSpPr>
        <p:spPr>
          <a:xfrm>
            <a:off x="952500" y="197051"/>
            <a:ext cx="11099800" cy="2159001"/>
          </a:xfrm>
          <a:prstGeom prst="rect">
            <a:avLst/>
          </a:prstGeom>
        </p:spPr>
        <p:txBody>
          <a:bodyPr/>
          <a:lstStyle>
            <a:lvl1pPr>
              <a:defRPr sz="6000">
                <a:latin typeface="Helvetica Light"/>
                <a:ea typeface="Helvetica Light"/>
                <a:cs typeface="Helvetica Light"/>
                <a:sym typeface="Helvetica Light"/>
              </a:defRPr>
            </a:lvl1pPr>
          </a:lstStyle>
          <a:p>
            <a:pPr/>
            <a:r>
              <a:t>Google Play Pricing Tab</a:t>
            </a:r>
          </a:p>
        </p:txBody>
      </p:sp>
      <p:pic>
        <p:nvPicPr>
          <p:cNvPr id="246" name="GP Pricing Tab USD.png" descr="GP Pricing Tab USD.png"/>
          <p:cNvPicPr>
            <a:picLocks noChangeAspect="1"/>
          </p:cNvPicPr>
          <p:nvPr/>
        </p:nvPicPr>
        <p:blipFill>
          <a:blip r:embed="rId3">
            <a:extLst/>
          </a:blip>
          <a:stretch>
            <a:fillRect/>
          </a:stretch>
        </p:blipFill>
        <p:spPr>
          <a:xfrm>
            <a:off x="865140" y="2226205"/>
            <a:ext cx="11274520" cy="657222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Google Play Discounted ASP"/>
          <p:cNvSpPr txBox="1"/>
          <p:nvPr>
            <p:ph type="title" idx="4294967295"/>
          </p:nvPr>
        </p:nvSpPr>
        <p:spPr>
          <a:xfrm>
            <a:off x="952500" y="-9156"/>
            <a:ext cx="11099800" cy="2159001"/>
          </a:xfrm>
          <a:prstGeom prst="rect">
            <a:avLst/>
          </a:prstGeom>
        </p:spPr>
        <p:txBody>
          <a:bodyPr/>
          <a:lstStyle>
            <a:lvl1pPr>
              <a:defRPr sz="6000">
                <a:latin typeface="Helvetica Light"/>
                <a:ea typeface="Helvetica Light"/>
                <a:cs typeface="Helvetica Light"/>
                <a:sym typeface="Helvetica Light"/>
              </a:defRPr>
            </a:lvl1pPr>
          </a:lstStyle>
          <a:p>
            <a:pPr/>
            <a:r>
              <a:t>Google Play Discounted ASP</a:t>
            </a:r>
          </a:p>
        </p:txBody>
      </p:sp>
      <p:pic>
        <p:nvPicPr>
          <p:cNvPr id="251" name="GP Store Price Discounted.png" descr="GP Store Price Discounted.png"/>
          <p:cNvPicPr>
            <a:picLocks noChangeAspect="1"/>
          </p:cNvPicPr>
          <p:nvPr/>
        </p:nvPicPr>
        <p:blipFill>
          <a:blip r:embed="rId2">
            <a:extLst/>
          </a:blip>
          <a:stretch>
            <a:fillRect/>
          </a:stretch>
        </p:blipFill>
        <p:spPr>
          <a:xfrm>
            <a:off x="2172142" y="1705881"/>
            <a:ext cx="9526586" cy="5812831"/>
          </a:xfrm>
          <a:prstGeom prst="rect">
            <a:avLst/>
          </a:prstGeom>
          <a:ln w="12700">
            <a:miter lim="400000"/>
          </a:ln>
        </p:spPr>
      </p:pic>
      <p:sp>
        <p:nvSpPr>
          <p:cNvPr id="252" name="This is a picture of part of the Google Play Store selling page.  The List Price for this book is $8.32 in USD, but Google Play sets the ASP at $6.99.  I earn 52% royalty on the $8.32 List Price."/>
          <p:cNvSpPr txBox="1"/>
          <p:nvPr/>
        </p:nvSpPr>
        <p:spPr>
          <a:xfrm>
            <a:off x="1172142" y="7869878"/>
            <a:ext cx="9651551" cy="1197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This is a picture of part of the Google Play Store selling page.  The List Price for this book is $8.32 in USD, but Google Play sets the ASP at $6.99.  I earn 52% royalty on the $8.32 List Price.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4" name="GPSummary View Territories.png" descr="GPSummary View Territories.png"/>
          <p:cNvPicPr>
            <a:picLocks noChangeAspect="1"/>
          </p:cNvPicPr>
          <p:nvPr/>
        </p:nvPicPr>
        <p:blipFill>
          <a:blip r:embed="rId2">
            <a:extLst/>
          </a:blip>
          <a:stretch>
            <a:fillRect/>
          </a:stretch>
        </p:blipFill>
        <p:spPr>
          <a:xfrm>
            <a:off x="593764" y="3144958"/>
            <a:ext cx="11817272" cy="3463684"/>
          </a:xfrm>
          <a:prstGeom prst="rect">
            <a:avLst/>
          </a:prstGeom>
          <a:ln w="12700">
            <a:miter lim="400000"/>
          </a:ln>
        </p:spPr>
      </p:pic>
      <p:sp>
        <p:nvSpPr>
          <p:cNvPr id="255" name="Google Play Summary Tab"/>
          <p:cNvSpPr txBox="1"/>
          <p:nvPr>
            <p:ph type="title" idx="4294967295"/>
          </p:nvPr>
        </p:nvSpPr>
        <p:spPr>
          <a:xfrm>
            <a:off x="952500" y="197051"/>
            <a:ext cx="11099800" cy="2159001"/>
          </a:xfrm>
          <a:prstGeom prst="rect">
            <a:avLst/>
          </a:prstGeom>
        </p:spPr>
        <p:txBody>
          <a:bodyPr/>
          <a:lstStyle>
            <a:lvl1pPr>
              <a:defRPr sz="6000">
                <a:latin typeface="Helvetica Light"/>
                <a:ea typeface="Helvetica Light"/>
                <a:cs typeface="Helvetica Light"/>
                <a:sym typeface="Helvetica Light"/>
              </a:defRPr>
            </a:lvl1pPr>
          </a:lstStyle>
          <a:p>
            <a:pPr/>
            <a:r>
              <a:t>Google Play Summary Tab</a:t>
            </a:r>
          </a:p>
        </p:txBody>
      </p:sp>
      <p:sp>
        <p:nvSpPr>
          <p:cNvPr id="256" name="Make sure you have lots and lots of territories appearing on the Summary tab.  Otherwise, it’s an indication that the Currency Conversion is not turned on."/>
          <p:cNvSpPr txBox="1"/>
          <p:nvPr/>
        </p:nvSpPr>
        <p:spPr>
          <a:xfrm>
            <a:off x="2200922" y="7539946"/>
            <a:ext cx="8602955" cy="1197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Make sure you have lots and lots of territories appearing on the Summary tab.  Otherwise, it’s an indication that the Currency Conversion is not turned on.</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GP PmtCtr Conversion.png" descr="GP PmtCtr Conversion.png"/>
          <p:cNvPicPr>
            <a:picLocks noChangeAspect="1"/>
          </p:cNvPicPr>
          <p:nvPr/>
        </p:nvPicPr>
        <p:blipFill>
          <a:blip r:embed="rId3">
            <a:extLst/>
          </a:blip>
          <a:stretch>
            <a:fillRect/>
          </a:stretch>
        </p:blipFill>
        <p:spPr>
          <a:xfrm>
            <a:off x="533400" y="841811"/>
            <a:ext cx="11938000" cy="8674101"/>
          </a:xfrm>
          <a:prstGeom prst="rect">
            <a:avLst/>
          </a:prstGeom>
          <a:ln w="12700">
            <a:miter lim="400000"/>
          </a:ln>
        </p:spPr>
      </p:pic>
      <p:sp>
        <p:nvSpPr>
          <p:cNvPr id="259" name="Turn On or Off Conversion"/>
          <p:cNvSpPr txBox="1"/>
          <p:nvPr/>
        </p:nvSpPr>
        <p:spPr>
          <a:xfrm>
            <a:off x="10330695" y="3657759"/>
            <a:ext cx="2877053" cy="8296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Turn On or Off Conversion</a:t>
            </a:r>
          </a:p>
        </p:txBody>
      </p:sp>
      <p:sp>
        <p:nvSpPr>
          <p:cNvPr id="260" name="Line"/>
          <p:cNvSpPr/>
          <p:nvPr/>
        </p:nvSpPr>
        <p:spPr>
          <a:xfrm flipH="1" flipV="1">
            <a:off x="9497646" y="2864750"/>
            <a:ext cx="1641066" cy="811807"/>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61" name="Click to refresh exchange rates"/>
          <p:cNvSpPr txBox="1"/>
          <p:nvPr/>
        </p:nvSpPr>
        <p:spPr>
          <a:xfrm>
            <a:off x="9962798" y="6857246"/>
            <a:ext cx="2877053" cy="8296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Click to refresh exchange rates</a:t>
            </a:r>
          </a:p>
        </p:txBody>
      </p:sp>
      <p:sp>
        <p:nvSpPr>
          <p:cNvPr id="262" name="Line"/>
          <p:cNvSpPr/>
          <p:nvPr/>
        </p:nvSpPr>
        <p:spPr>
          <a:xfrm flipH="1">
            <a:off x="6053905" y="7330020"/>
            <a:ext cx="4185712" cy="1815726"/>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erms in Pricing:"/>
          <p:cNvSpPr txBox="1"/>
          <p:nvPr>
            <p:ph type="title" idx="4294967295"/>
          </p:nvPr>
        </p:nvSpPr>
        <p:spPr>
          <a:xfrm>
            <a:off x="952500" y="444500"/>
            <a:ext cx="11099800" cy="2159000"/>
          </a:xfrm>
          <a:prstGeom prst="rect">
            <a:avLst/>
          </a:prstGeom>
        </p:spPr>
        <p:txBody>
          <a:bodyPr/>
          <a:lstStyle>
            <a:lvl1pPr>
              <a:defRPr>
                <a:latin typeface="Helvetica Light"/>
                <a:ea typeface="Helvetica Light"/>
                <a:cs typeface="Helvetica Light"/>
                <a:sym typeface="Helvetica Light"/>
              </a:defRPr>
            </a:lvl1pPr>
          </a:lstStyle>
          <a:p>
            <a:pPr/>
            <a:r>
              <a:t>Terms in Pricing:</a:t>
            </a:r>
          </a:p>
        </p:txBody>
      </p:sp>
      <p:sp>
        <p:nvSpPr>
          <p:cNvPr id="131" name="List Price: this is the price you list on your pricing dashboard.…"/>
          <p:cNvSpPr txBox="1"/>
          <p:nvPr>
            <p:ph type="body" idx="4294967295"/>
          </p:nvPr>
        </p:nvSpPr>
        <p:spPr>
          <a:xfrm>
            <a:off x="952500" y="2603500"/>
            <a:ext cx="11099800" cy="6286500"/>
          </a:xfrm>
          <a:prstGeom prst="rect">
            <a:avLst/>
          </a:prstGeom>
        </p:spPr>
        <p:txBody>
          <a:bodyPr/>
          <a:lstStyle/>
          <a:p>
            <a:pPr marL="377825" indent="-377825" defTabSz="496570">
              <a:spcBef>
                <a:spcPts val="3500"/>
              </a:spcBef>
              <a:buSzPct val="75000"/>
              <a:defRPr sz="3060">
                <a:latin typeface="Helvetica"/>
                <a:ea typeface="Helvetica"/>
                <a:cs typeface="Helvetica"/>
                <a:sym typeface="Helvetica"/>
              </a:defRPr>
            </a:pPr>
            <a:r>
              <a:rPr b="1"/>
              <a:t>List Price</a:t>
            </a:r>
            <a:r>
              <a:t>: this is the price you list on your pricing dashboard. </a:t>
            </a:r>
          </a:p>
          <a:p>
            <a:pPr marL="377825" indent="-377825" defTabSz="496570">
              <a:spcBef>
                <a:spcPts val="3500"/>
              </a:spcBef>
              <a:buSzPct val="75000"/>
              <a:defRPr sz="3060">
                <a:latin typeface="Helvetica"/>
                <a:ea typeface="Helvetica"/>
                <a:cs typeface="Helvetica"/>
                <a:sym typeface="Helvetica"/>
              </a:defRPr>
            </a:pPr>
            <a:r>
              <a:rPr b="1"/>
              <a:t>Converted Price</a:t>
            </a:r>
            <a:r>
              <a:t>: this is the price the retailer automatically converts and uses in various foreign currencies. If you set a single USD price, they will set converted prices in other currencies.</a:t>
            </a:r>
          </a:p>
          <a:p>
            <a:pPr marL="377825" indent="-377825" defTabSz="496570">
              <a:spcBef>
                <a:spcPts val="3500"/>
              </a:spcBef>
              <a:buSzPct val="75000"/>
              <a:defRPr sz="3060">
                <a:latin typeface="Helvetica"/>
                <a:ea typeface="Helvetica"/>
                <a:cs typeface="Helvetica"/>
                <a:sym typeface="Helvetica"/>
              </a:defRPr>
            </a:pPr>
            <a:r>
              <a:rPr b="1"/>
              <a:t>Actual Selling Price (ASP)</a:t>
            </a:r>
            <a:r>
              <a:t>: this is the price a customer on an online store sees and what they pay to buy the book.</a:t>
            </a:r>
          </a:p>
          <a:p>
            <a:pPr marL="377825" indent="-377825" defTabSz="496570">
              <a:spcBef>
                <a:spcPts val="3500"/>
              </a:spcBef>
              <a:buSzPct val="75000"/>
              <a:defRPr sz="3060">
                <a:latin typeface="Helvetica"/>
                <a:ea typeface="Helvetica"/>
                <a:cs typeface="Helvetica"/>
                <a:sym typeface="Helvetica"/>
              </a:defRPr>
            </a:pPr>
            <a:r>
              <a:rPr b="1"/>
              <a:t>Value Added Tax (VAT)</a:t>
            </a:r>
            <a:r>
              <a:t>: a tax set in some countries on certain products. Most often, this VAT tax is included in the Actual Selling Price.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GP Pricing Foreign Set.png" descr="GP Pricing Foreign Set.png"/>
          <p:cNvPicPr>
            <a:picLocks noChangeAspect="1"/>
          </p:cNvPicPr>
          <p:nvPr/>
        </p:nvPicPr>
        <p:blipFill>
          <a:blip r:embed="rId3">
            <a:extLst/>
          </a:blip>
          <a:stretch>
            <a:fillRect/>
          </a:stretch>
        </p:blipFill>
        <p:spPr>
          <a:xfrm>
            <a:off x="229056" y="1569584"/>
            <a:ext cx="13004801" cy="8064165"/>
          </a:xfrm>
          <a:prstGeom prst="rect">
            <a:avLst/>
          </a:prstGeom>
          <a:ln w="12700">
            <a:miter lim="400000"/>
          </a:ln>
        </p:spPr>
      </p:pic>
      <p:sp>
        <p:nvSpPr>
          <p:cNvPr id="267" name="Set Foreign Pricing"/>
          <p:cNvSpPr txBox="1"/>
          <p:nvPr>
            <p:ph type="title" idx="4294967295"/>
          </p:nvPr>
        </p:nvSpPr>
        <p:spPr>
          <a:xfrm>
            <a:off x="1181556" y="238292"/>
            <a:ext cx="11099801" cy="1269733"/>
          </a:xfrm>
          <a:prstGeom prst="rect">
            <a:avLst/>
          </a:prstGeom>
        </p:spPr>
        <p:txBody>
          <a:bodyPr/>
          <a:lstStyle>
            <a:lvl1pPr>
              <a:defRPr sz="6000">
                <a:latin typeface="Helvetica Light"/>
                <a:ea typeface="Helvetica Light"/>
                <a:cs typeface="Helvetica Light"/>
                <a:sym typeface="Helvetica Light"/>
              </a:defRPr>
            </a:lvl1pPr>
          </a:lstStyle>
          <a:p>
            <a:pPr/>
            <a:r>
              <a:t>Set Foreign Pricing</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1" name="GP Pricing Set Tax.png" descr="GP Pricing Set Tax.png"/>
          <p:cNvPicPr>
            <a:picLocks noChangeAspect="1"/>
          </p:cNvPicPr>
          <p:nvPr/>
        </p:nvPicPr>
        <p:blipFill>
          <a:blip r:embed="rId3">
            <a:extLst/>
          </a:blip>
          <a:stretch>
            <a:fillRect/>
          </a:stretch>
        </p:blipFill>
        <p:spPr>
          <a:xfrm>
            <a:off x="456099" y="2681890"/>
            <a:ext cx="12468233" cy="2906349"/>
          </a:xfrm>
          <a:prstGeom prst="rect">
            <a:avLst/>
          </a:prstGeom>
          <a:ln w="12700">
            <a:miter lim="400000"/>
          </a:ln>
        </p:spPr>
      </p:pic>
      <p:sp>
        <p:nvSpPr>
          <p:cNvPr id="272" name="On previous slide, you saw the More details in blue.  Click those, and you get this additional information.  Check the box to include tax in your price for countries that have VAT (GB, AU, IN, ECZ, NZ).…"/>
          <p:cNvSpPr txBox="1"/>
          <p:nvPr/>
        </p:nvSpPr>
        <p:spPr>
          <a:xfrm>
            <a:off x="2200922" y="6308449"/>
            <a:ext cx="8602955" cy="26711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a:pPr>
            <a:r>
              <a:t>On previous slide, you saw the More details in blue.  Click those, and you get this additional information.  Check the box to include tax in your price for countries that have VAT (GB, AU, IN, ECZ, NZ).</a:t>
            </a:r>
          </a:p>
          <a:p>
            <a:pPr>
              <a:defRPr b="0"/>
            </a:pPr>
          </a:p>
          <a:p>
            <a:pPr>
              <a:defRPr b="0"/>
            </a:pPr>
            <a:r>
              <a:t>Note: on Google Play, use the territory code of ECZ to denote all countries that use the Euro as their primary currency.</a:t>
            </a:r>
          </a:p>
        </p:txBody>
      </p:sp>
      <p:sp>
        <p:nvSpPr>
          <p:cNvPr id="273" name="Including Tax in Price"/>
          <p:cNvSpPr txBox="1"/>
          <p:nvPr>
            <p:ph type="title" idx="4294967295"/>
          </p:nvPr>
        </p:nvSpPr>
        <p:spPr>
          <a:xfrm>
            <a:off x="1140314" y="691948"/>
            <a:ext cx="11099801" cy="1269733"/>
          </a:xfrm>
          <a:prstGeom prst="rect">
            <a:avLst/>
          </a:prstGeom>
        </p:spPr>
        <p:txBody>
          <a:bodyPr/>
          <a:lstStyle>
            <a:lvl1pPr>
              <a:defRPr sz="6000">
                <a:latin typeface="Helvetica Light"/>
                <a:ea typeface="Helvetica Light"/>
                <a:cs typeface="Helvetica Light"/>
                <a:sym typeface="Helvetica Light"/>
              </a:defRPr>
            </a:lvl1pPr>
          </a:lstStyle>
          <a:p>
            <a:pPr/>
            <a:r>
              <a:t>Including Tax in Price</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Google Play Promotions Tab"/>
          <p:cNvSpPr txBox="1"/>
          <p:nvPr>
            <p:ph type="title" idx="4294967295"/>
          </p:nvPr>
        </p:nvSpPr>
        <p:spPr>
          <a:xfrm>
            <a:off x="1181556" y="238292"/>
            <a:ext cx="11099801" cy="1269733"/>
          </a:xfrm>
          <a:prstGeom prst="rect">
            <a:avLst/>
          </a:prstGeom>
        </p:spPr>
        <p:txBody>
          <a:bodyPr/>
          <a:lstStyle>
            <a:lvl1pPr>
              <a:defRPr sz="6000">
                <a:latin typeface="Helvetica Light"/>
                <a:ea typeface="Helvetica Light"/>
                <a:cs typeface="Helvetica Light"/>
                <a:sym typeface="Helvetica Light"/>
              </a:defRPr>
            </a:lvl1pPr>
          </a:lstStyle>
          <a:p>
            <a:pPr/>
            <a:r>
              <a:t>Google Play Promotions Tab</a:t>
            </a:r>
          </a:p>
        </p:txBody>
      </p:sp>
      <p:pic>
        <p:nvPicPr>
          <p:cNvPr id="278" name="GP Promotions Tab 1.png" descr="GP Promotions Tab 1.png"/>
          <p:cNvPicPr>
            <a:picLocks noChangeAspect="1"/>
          </p:cNvPicPr>
          <p:nvPr/>
        </p:nvPicPr>
        <p:blipFill>
          <a:blip r:embed="rId3">
            <a:extLst/>
          </a:blip>
          <a:stretch>
            <a:fillRect/>
          </a:stretch>
        </p:blipFill>
        <p:spPr>
          <a:xfrm>
            <a:off x="108129" y="1751916"/>
            <a:ext cx="12788542" cy="6249768"/>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2" name="GP Promotions Tab 2 CSV.png" descr="GP Promotions Tab 2 CSV.png"/>
          <p:cNvPicPr>
            <a:picLocks noChangeAspect="1"/>
          </p:cNvPicPr>
          <p:nvPr/>
        </p:nvPicPr>
        <p:blipFill>
          <a:blip r:embed="rId3">
            <a:extLst/>
          </a:blip>
          <a:stretch>
            <a:fillRect/>
          </a:stretch>
        </p:blipFill>
        <p:spPr>
          <a:xfrm>
            <a:off x="2927350" y="1522899"/>
            <a:ext cx="7150100" cy="5511801"/>
          </a:xfrm>
          <a:prstGeom prst="rect">
            <a:avLst/>
          </a:prstGeom>
          <a:ln w="12700">
            <a:miter lim="400000"/>
          </a:ln>
        </p:spPr>
      </p:pic>
      <p:sp>
        <p:nvSpPr>
          <p:cNvPr id="283" name="Google Play Promotions CSV Example"/>
          <p:cNvSpPr txBox="1"/>
          <p:nvPr>
            <p:ph type="title" idx="4294967295"/>
          </p:nvPr>
        </p:nvSpPr>
        <p:spPr>
          <a:xfrm>
            <a:off x="1181556" y="238292"/>
            <a:ext cx="11099801" cy="1269733"/>
          </a:xfrm>
          <a:prstGeom prst="rect">
            <a:avLst/>
          </a:prstGeom>
        </p:spPr>
        <p:txBody>
          <a:bodyPr/>
          <a:lstStyle>
            <a:lvl1pPr defTabSz="490727">
              <a:defRPr sz="5040">
                <a:latin typeface="Helvetica Light"/>
                <a:ea typeface="Helvetica Light"/>
                <a:cs typeface="Helvetica Light"/>
                <a:sym typeface="Helvetica Light"/>
              </a:defRPr>
            </a:lvl1pPr>
          </a:lstStyle>
          <a:p>
            <a:pPr/>
            <a:r>
              <a:t>Google Play Promotions CSV Example</a:t>
            </a:r>
          </a:p>
        </p:txBody>
      </p:sp>
      <p:sp>
        <p:nvSpPr>
          <p:cNvPr id="284" name="Download a CSV template.  It opens in Excel.  The only fields that will be filled in will be Row 1, showing what information they want in each column. Add the book(s) you want to promote with ASP pricing.  The prices on this form will not be discounted."/>
          <p:cNvSpPr txBox="1"/>
          <p:nvPr/>
        </p:nvSpPr>
        <p:spPr>
          <a:xfrm>
            <a:off x="283195" y="7704912"/>
            <a:ext cx="12001185" cy="1197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Download a CSV template.  It opens in Excel.  The only fields that will be filled in will be Row 1, showing what information they want in each column. Add the book(s) you want to promote with ASP pricing.  The prices on this form will not be discounted.</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8" name="GP Promotions Tab 2a Identifier.png" descr="GP Promotions Tab 2a Identifier.png"/>
          <p:cNvPicPr>
            <a:picLocks noChangeAspect="1"/>
          </p:cNvPicPr>
          <p:nvPr/>
        </p:nvPicPr>
        <p:blipFill>
          <a:blip r:embed="rId2">
            <a:extLst/>
          </a:blip>
          <a:stretch>
            <a:fillRect/>
          </a:stretch>
        </p:blipFill>
        <p:spPr>
          <a:xfrm>
            <a:off x="1868618" y="2242503"/>
            <a:ext cx="6959601" cy="2743201"/>
          </a:xfrm>
          <a:prstGeom prst="rect">
            <a:avLst/>
          </a:prstGeom>
          <a:ln w="12700">
            <a:miter lim="400000"/>
          </a:ln>
        </p:spPr>
      </p:pic>
      <p:sp>
        <p:nvSpPr>
          <p:cNvPr id="289" name="On the CSV form, they ask for the book identifier.  You can copy it from the Metadata tab, the ISBN or Other Identifier field.  It will either start with ISBN:  or GGKEY:   Be sure to include the letters that start the identifier, not just the digits."/>
          <p:cNvSpPr txBox="1"/>
          <p:nvPr/>
        </p:nvSpPr>
        <p:spPr>
          <a:xfrm>
            <a:off x="2200922" y="6860899"/>
            <a:ext cx="8602955" cy="15662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On the CSV form, they ask for the book identifier.  You can copy it from the Metadata tab, the ISBN or Other Identifier field.  It will either start with ISBN:  or GGKEY:   Be sure to include the letters that start the identifier, not just the digits.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1" name="GP Promotions Tab 3.png" descr="GP Promotions Tab 3.png"/>
          <p:cNvPicPr>
            <a:picLocks noChangeAspect="1"/>
          </p:cNvPicPr>
          <p:nvPr/>
        </p:nvPicPr>
        <p:blipFill>
          <a:blip r:embed="rId2">
            <a:extLst/>
          </a:blip>
          <a:stretch>
            <a:fillRect/>
          </a:stretch>
        </p:blipFill>
        <p:spPr>
          <a:xfrm>
            <a:off x="1849984" y="762939"/>
            <a:ext cx="8839201" cy="5918201"/>
          </a:xfrm>
          <a:prstGeom prst="rect">
            <a:avLst/>
          </a:prstGeom>
          <a:ln w="12700">
            <a:miter lim="400000"/>
          </a:ln>
        </p:spPr>
      </p:pic>
      <p:sp>
        <p:nvSpPr>
          <p:cNvPr id="292" name="Click the + Add new promotion button, and fill in the fields on the popup.  Your end date will end the promotional pricing at 11:59 p.m. on that date.  Then click the Add Books with CSV button, and Google Play will let you browse for your CSV file and upload it."/>
          <p:cNvSpPr txBox="1"/>
          <p:nvPr/>
        </p:nvSpPr>
        <p:spPr>
          <a:xfrm>
            <a:off x="390648" y="7581188"/>
            <a:ext cx="12320565" cy="1197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Click the + Add new promotion button, and fill in the fields on the popup.  Your end date will end the promotional pricing at 11:59 p.m. on that date.  Then click the Add Books with CSV button, and Google Play will let you browse for your CSV file and upload it.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4" name="Screen Shot 2018-09-27 at 12.31.02 PM.png" descr="Screen Shot 2018-09-27 at 12.31.02 PM.png"/>
          <p:cNvPicPr>
            <a:picLocks noChangeAspect="1"/>
          </p:cNvPicPr>
          <p:nvPr/>
        </p:nvPicPr>
        <p:blipFill>
          <a:blip r:embed="rId2">
            <a:extLst/>
          </a:blip>
          <a:stretch>
            <a:fillRect/>
          </a:stretch>
        </p:blipFill>
        <p:spPr>
          <a:xfrm>
            <a:off x="750422" y="1609664"/>
            <a:ext cx="11503956" cy="5086403"/>
          </a:xfrm>
          <a:prstGeom prst="rect">
            <a:avLst/>
          </a:prstGeom>
          <a:ln w="12700">
            <a:miter lim="400000"/>
          </a:ln>
        </p:spPr>
      </p:pic>
      <p:sp>
        <p:nvSpPr>
          <p:cNvPr id="295" name="Once your promotion is accepted, it will show as Scheduled.  If there are errors in your CSV file, Google Play will alert you."/>
          <p:cNvSpPr txBox="1"/>
          <p:nvPr/>
        </p:nvSpPr>
        <p:spPr>
          <a:xfrm>
            <a:off x="390648" y="7765338"/>
            <a:ext cx="12320565" cy="8296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vl1pPr>
          </a:lstStyle>
          <a:p>
            <a:pPr/>
            <a:r>
              <a:t>Once your promotion is accepted, it will show as Scheduled.  If there are errors in your CSV file, Google Play will alert you.</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Tips for Setting BookBub Pricing"/>
          <p:cNvSpPr txBox="1"/>
          <p:nvPr>
            <p:ph type="title" idx="4294967295"/>
          </p:nvPr>
        </p:nvSpPr>
        <p:spPr>
          <a:xfrm>
            <a:off x="1181556" y="238292"/>
            <a:ext cx="11099801" cy="1269733"/>
          </a:xfrm>
          <a:prstGeom prst="rect">
            <a:avLst/>
          </a:prstGeom>
        </p:spPr>
        <p:txBody>
          <a:bodyPr/>
          <a:lstStyle>
            <a:lvl1pPr defTabSz="578358">
              <a:defRPr sz="5940">
                <a:latin typeface="Helvetica Light"/>
                <a:ea typeface="Helvetica Light"/>
                <a:cs typeface="Helvetica Light"/>
                <a:sym typeface="Helvetica Light"/>
              </a:defRPr>
            </a:lvl1pPr>
          </a:lstStyle>
          <a:p>
            <a:pPr/>
            <a:r>
              <a:t>Tips for Setting BookBub Pricing</a:t>
            </a:r>
          </a:p>
        </p:txBody>
      </p:sp>
      <p:sp>
        <p:nvSpPr>
          <p:cNvPr id="298" name="You can set Apple, Kobo, B&amp;N and Google Play in advance.  KDP and D2D need to be set the day you want the price to change.…"/>
          <p:cNvSpPr txBox="1"/>
          <p:nvPr>
            <p:ph type="body" idx="4294967295"/>
          </p:nvPr>
        </p:nvSpPr>
        <p:spPr>
          <a:xfrm>
            <a:off x="1057013" y="1754170"/>
            <a:ext cx="11348887" cy="7493216"/>
          </a:xfrm>
          <a:prstGeom prst="rect">
            <a:avLst/>
          </a:prstGeom>
        </p:spPr>
        <p:txBody>
          <a:bodyPr/>
          <a:lstStyle/>
          <a:p>
            <a:pPr marL="422275" indent="-422275" defTabSz="554990">
              <a:spcBef>
                <a:spcPts val="3900"/>
              </a:spcBef>
              <a:buSzPct val="75000"/>
              <a:defRPr sz="3420">
                <a:latin typeface="Helvetica"/>
                <a:ea typeface="Helvetica"/>
                <a:cs typeface="Helvetica"/>
                <a:sym typeface="Helvetica"/>
              </a:defRPr>
            </a:pPr>
            <a:r>
              <a:t>You can set Apple, Kobo, B&amp;N and Google Play in advance.  KDP and D2D need to be set the day you want the price to change.</a:t>
            </a:r>
          </a:p>
          <a:p>
            <a:pPr marL="422275" indent="-422275" defTabSz="554990">
              <a:spcBef>
                <a:spcPts val="3900"/>
              </a:spcBef>
              <a:buSzPct val="75000"/>
              <a:defRPr sz="3420">
                <a:latin typeface="Helvetica"/>
                <a:ea typeface="Helvetica"/>
                <a:cs typeface="Helvetica"/>
                <a:sym typeface="Helvetica"/>
              </a:defRPr>
            </a:pPr>
            <a:r>
              <a:t>If you’re setting a free price, be sure to set it well in advance so you can request KDP match it. (a week or more before the promo starts)</a:t>
            </a:r>
          </a:p>
          <a:p>
            <a:pPr marL="422275" indent="-422275" defTabSz="554990">
              <a:spcBef>
                <a:spcPts val="3900"/>
              </a:spcBef>
              <a:buSzPct val="75000"/>
              <a:defRPr sz="3420">
                <a:latin typeface="Helvetica"/>
                <a:ea typeface="Helvetica"/>
                <a:cs typeface="Helvetica"/>
                <a:sym typeface="Helvetica"/>
              </a:defRPr>
            </a:pPr>
            <a:r>
              <a:t>Bear in mind that Australia is more than 12 hours ahead of US Eastern Time Zone time, so your price in Australia needs to be in place earlier. </a:t>
            </a:r>
          </a:p>
          <a:p>
            <a:pPr marL="422275" indent="-422275" defTabSz="554990">
              <a:spcBef>
                <a:spcPts val="3900"/>
              </a:spcBef>
              <a:buSzPct val="75000"/>
              <a:defRPr sz="3420">
                <a:latin typeface="Helvetica"/>
                <a:ea typeface="Helvetica"/>
                <a:cs typeface="Helvetica"/>
                <a:sym typeface="Helvetica"/>
              </a:defRPr>
            </a:pPr>
            <a:r>
              <a:t>When setting Google Play pricing, be sure your prices for GBP, AUD, INR all include tax.</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Questions?"/>
          <p:cNvSpPr txBox="1"/>
          <p:nvPr/>
        </p:nvSpPr>
        <p:spPr>
          <a:xfrm>
            <a:off x="2347155" y="1728165"/>
            <a:ext cx="8310490" cy="1513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9000">
                <a:solidFill>
                  <a:srgbClr val="0433FF"/>
                </a:solidFill>
                <a:latin typeface="ObelixPro"/>
                <a:ea typeface="ObelixPro"/>
                <a:cs typeface="ObelixPro"/>
                <a:sym typeface="ObelixPro"/>
              </a:defRPr>
            </a:lvl1pPr>
          </a:lstStyle>
          <a:p>
            <a:pPr/>
            <a:r>
              <a:t>Questions?</a:t>
            </a:r>
          </a:p>
        </p:txBody>
      </p:sp>
      <p:pic>
        <p:nvPicPr>
          <p:cNvPr id="301" name="AEMS Logo 2016 550x150.png" descr="AEMS Logo 2016 550x150.png"/>
          <p:cNvPicPr>
            <a:picLocks noChangeAspect="1"/>
          </p:cNvPicPr>
          <p:nvPr/>
        </p:nvPicPr>
        <p:blipFill>
          <a:blip r:embed="rId3">
            <a:extLst/>
          </a:blip>
          <a:stretch>
            <a:fillRect/>
          </a:stretch>
        </p:blipFill>
        <p:spPr>
          <a:xfrm>
            <a:off x="3802916" y="4305330"/>
            <a:ext cx="6285841" cy="1680035"/>
          </a:xfrm>
          <a:prstGeom prst="rect">
            <a:avLst/>
          </a:prstGeom>
          <a:ln w="12700">
            <a:miter lim="400000"/>
          </a:ln>
        </p:spPr>
      </p:pic>
      <p:sp>
        <p:nvSpPr>
          <p:cNvPr id="302" name="http://www.authorems.com/author-services/downloads/…"/>
          <p:cNvSpPr txBox="1"/>
          <p:nvPr/>
        </p:nvSpPr>
        <p:spPr>
          <a:xfrm>
            <a:off x="1538069" y="7049161"/>
            <a:ext cx="10464801" cy="19925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0" sz="3200">
                <a:latin typeface="Helvetica Light"/>
                <a:ea typeface="Helvetica Light"/>
                <a:cs typeface="Helvetica Light"/>
                <a:sym typeface="Helvetica Light"/>
              </a:defRPr>
            </a:pPr>
            <a:r>
              <a:t>http://www.authorems.com/author-services/downloads/</a:t>
            </a:r>
          </a:p>
          <a:p>
            <a:pPr>
              <a:defRPr b="0" sz="3200">
                <a:latin typeface="Helvetica Light"/>
                <a:ea typeface="Helvetica Light"/>
                <a:cs typeface="Helvetica Light"/>
                <a:sym typeface="Helvetica Light"/>
              </a:defRPr>
            </a:pPr>
          </a:p>
          <a:p>
            <a:pPr>
              <a:defRPr b="0" sz="3200">
                <a:latin typeface="Helvetica Light"/>
                <a:ea typeface="Helvetica Light"/>
                <a:cs typeface="Helvetica Light"/>
                <a:sym typeface="Helvetica Light"/>
              </a:defRPr>
            </a:pPr>
            <a:r>
              <a:rPr u="sng">
                <a:hlinkClick r:id="rId4" invalidUrl="" action="" tgtFrame="" tooltip="" history="1" highlightClick="0" endSnd="0"/>
              </a:rPr>
              <a:t>amy.atwell@authorems.com</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Plan Your Attack:"/>
          <p:cNvSpPr txBox="1"/>
          <p:nvPr>
            <p:ph type="title" idx="4294967295"/>
          </p:nvPr>
        </p:nvSpPr>
        <p:spPr>
          <a:xfrm>
            <a:off x="952500" y="444500"/>
            <a:ext cx="11099800" cy="2159000"/>
          </a:xfrm>
          <a:prstGeom prst="rect">
            <a:avLst/>
          </a:prstGeom>
        </p:spPr>
        <p:txBody>
          <a:bodyPr/>
          <a:lstStyle>
            <a:lvl1pPr>
              <a:defRPr>
                <a:latin typeface="Helvetica Light"/>
                <a:ea typeface="Helvetica Light"/>
                <a:cs typeface="Helvetica Light"/>
                <a:sym typeface="Helvetica Light"/>
              </a:defRPr>
            </a:lvl1pPr>
          </a:lstStyle>
          <a:p>
            <a:pPr/>
            <a:r>
              <a:t>Plan Your Attack:</a:t>
            </a:r>
          </a:p>
        </p:txBody>
      </p:sp>
      <p:sp>
        <p:nvSpPr>
          <p:cNvPr id="307" name="Make a list of your most common USD prices…"/>
          <p:cNvSpPr txBox="1"/>
          <p:nvPr>
            <p:ph type="body" idx="4294967295"/>
          </p:nvPr>
        </p:nvSpPr>
        <p:spPr>
          <a:xfrm>
            <a:off x="952500" y="2603500"/>
            <a:ext cx="11099800" cy="6286500"/>
          </a:xfrm>
          <a:prstGeom prst="rect">
            <a:avLst/>
          </a:prstGeom>
        </p:spPr>
        <p:txBody>
          <a:bodyPr/>
          <a:lstStyle/>
          <a:p>
            <a:pPr marL="417830" indent="-417830" defTabSz="549148">
              <a:spcBef>
                <a:spcPts val="3900"/>
              </a:spcBef>
              <a:buSzPct val="75000"/>
              <a:defRPr sz="3384">
                <a:latin typeface="Helvetica"/>
                <a:ea typeface="Helvetica"/>
                <a:cs typeface="Helvetica"/>
                <a:sym typeface="Helvetica"/>
              </a:defRPr>
            </a:pPr>
            <a:r>
              <a:t>Make a list of your most common USD prices</a:t>
            </a:r>
          </a:p>
          <a:p>
            <a:pPr marL="417830" indent="-417830" defTabSz="549148">
              <a:spcBef>
                <a:spcPts val="3900"/>
              </a:spcBef>
              <a:buSzPct val="75000"/>
              <a:defRPr sz="3384">
                <a:latin typeface="Helvetica"/>
                <a:ea typeface="Helvetica"/>
                <a:cs typeface="Helvetica"/>
                <a:sym typeface="Helvetica"/>
              </a:defRPr>
            </a:pPr>
            <a:r>
              <a:t>Open all your dashboards and choose one book and go to the pricing page for each retailer. </a:t>
            </a:r>
          </a:p>
          <a:p>
            <a:pPr marL="417830" indent="-417830" defTabSz="549148">
              <a:spcBef>
                <a:spcPts val="3900"/>
              </a:spcBef>
              <a:buSzPct val="75000"/>
              <a:defRPr sz="3384">
                <a:latin typeface="Helvetica"/>
                <a:ea typeface="Helvetica"/>
                <a:cs typeface="Helvetica"/>
                <a:sym typeface="Helvetica"/>
              </a:defRPr>
            </a:pPr>
            <a:r>
              <a:t>Compare foreign currency conversions and price tiers. </a:t>
            </a:r>
          </a:p>
          <a:p>
            <a:pPr marL="417830" indent="-417830" defTabSz="549148">
              <a:spcBef>
                <a:spcPts val="3900"/>
              </a:spcBef>
              <a:buSzPct val="75000"/>
              <a:defRPr sz="3384">
                <a:latin typeface="Helvetica"/>
                <a:ea typeface="Helvetica"/>
                <a:cs typeface="Helvetica"/>
                <a:sym typeface="Helvetica"/>
              </a:defRPr>
            </a:pPr>
            <a:r>
              <a:t>Make a price grid for yourself. </a:t>
            </a:r>
          </a:p>
          <a:p>
            <a:pPr marL="417830" indent="-417830" defTabSz="549148">
              <a:spcBef>
                <a:spcPts val="3900"/>
              </a:spcBef>
              <a:buSzPct val="75000"/>
              <a:defRPr sz="3384">
                <a:latin typeface="Helvetica"/>
                <a:ea typeface="Helvetica"/>
                <a:cs typeface="Helvetica"/>
                <a:sym typeface="Helvetica"/>
              </a:defRPr>
            </a:pPr>
            <a:r>
              <a:t>Decide on what makes a logical foreign currency conversion for the most common currencies, then use those foreign prices all the time.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When You Set a Single USD Price"/>
          <p:cNvSpPr txBox="1"/>
          <p:nvPr>
            <p:ph type="title" idx="4294967295"/>
          </p:nvPr>
        </p:nvSpPr>
        <p:spPr>
          <a:xfrm>
            <a:off x="952500" y="444500"/>
            <a:ext cx="11099800" cy="2159000"/>
          </a:xfrm>
          <a:prstGeom prst="rect">
            <a:avLst/>
          </a:prstGeom>
        </p:spPr>
        <p:txBody>
          <a:bodyPr/>
          <a:lstStyle>
            <a:lvl1pPr>
              <a:defRPr sz="5700">
                <a:latin typeface="Helvetica Light"/>
                <a:ea typeface="Helvetica Light"/>
                <a:cs typeface="Helvetica Light"/>
                <a:sym typeface="Helvetica Light"/>
              </a:defRPr>
            </a:lvl1pPr>
          </a:lstStyle>
          <a:p>
            <a:pPr/>
            <a:r>
              <a:t>When You Set a Single USD Price</a:t>
            </a:r>
          </a:p>
        </p:txBody>
      </p:sp>
      <p:sp>
        <p:nvSpPr>
          <p:cNvPr id="134" name="KDP, KWL, Google Play, D2D each convert to foreign currencies based on their Terms of Service…"/>
          <p:cNvSpPr txBox="1"/>
          <p:nvPr>
            <p:ph type="body" idx="4294967295"/>
          </p:nvPr>
        </p:nvSpPr>
        <p:spPr>
          <a:xfrm>
            <a:off x="952500" y="2335430"/>
            <a:ext cx="11099800" cy="6286501"/>
          </a:xfrm>
          <a:prstGeom prst="rect">
            <a:avLst/>
          </a:prstGeom>
        </p:spPr>
        <p:txBody>
          <a:bodyPr/>
          <a:lstStyle/>
          <a:p>
            <a:pPr>
              <a:buSzPct val="75000"/>
              <a:defRPr sz="3600">
                <a:latin typeface="Helvetica"/>
                <a:ea typeface="Helvetica"/>
                <a:cs typeface="Helvetica"/>
                <a:sym typeface="Helvetica"/>
              </a:defRPr>
            </a:pPr>
            <a:r>
              <a:t>KDP, KWL, Google Play, D2D each convert to foreign currencies based on their Terms of Service</a:t>
            </a:r>
          </a:p>
          <a:p>
            <a:pPr>
              <a:buSzPct val="75000"/>
              <a:defRPr sz="3600">
                <a:latin typeface="Helvetica"/>
                <a:ea typeface="Helvetica"/>
                <a:cs typeface="Helvetica"/>
                <a:sym typeface="Helvetica"/>
              </a:defRPr>
            </a:pPr>
            <a:r>
              <a:t>Apple suggests a price tier based on USD price; prices end in .99 or .49</a:t>
            </a:r>
          </a:p>
          <a:p>
            <a:pPr>
              <a:buSzPct val="75000"/>
              <a:defRPr sz="3600">
                <a:latin typeface="Helvetica"/>
                <a:ea typeface="Helvetica"/>
                <a:cs typeface="Helvetica"/>
                <a:sym typeface="Helvetica"/>
              </a:defRPr>
            </a:pPr>
            <a:r>
              <a:t>Each retailer has their own rules about updating currency conversions, so your foreign pricing can change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VAT Pricing"/>
          <p:cNvSpPr txBox="1"/>
          <p:nvPr>
            <p:ph type="title" idx="4294967295"/>
          </p:nvPr>
        </p:nvSpPr>
        <p:spPr>
          <a:xfrm>
            <a:off x="952500" y="176430"/>
            <a:ext cx="11099800" cy="2159001"/>
          </a:xfrm>
          <a:prstGeom prst="rect">
            <a:avLst/>
          </a:prstGeom>
        </p:spPr>
        <p:txBody>
          <a:bodyPr/>
          <a:lstStyle>
            <a:lvl1pPr>
              <a:defRPr>
                <a:latin typeface="Helvetica Light"/>
                <a:ea typeface="Helvetica Light"/>
                <a:cs typeface="Helvetica Light"/>
                <a:sym typeface="Helvetica Light"/>
              </a:defRPr>
            </a:lvl1pPr>
          </a:lstStyle>
          <a:p>
            <a:pPr/>
            <a:r>
              <a:t>VAT Pricing</a:t>
            </a:r>
          </a:p>
        </p:txBody>
      </p:sp>
      <p:sp>
        <p:nvSpPr>
          <p:cNvPr id="139" name="VAT = Value Added Tax assessed in certain countries…"/>
          <p:cNvSpPr txBox="1"/>
          <p:nvPr>
            <p:ph type="body" idx="4294967295"/>
          </p:nvPr>
        </p:nvSpPr>
        <p:spPr>
          <a:xfrm>
            <a:off x="952500" y="2644741"/>
            <a:ext cx="11099800" cy="6286501"/>
          </a:xfrm>
          <a:prstGeom prst="rect">
            <a:avLst/>
          </a:prstGeom>
        </p:spPr>
        <p:txBody>
          <a:bodyPr/>
          <a:lstStyle/>
          <a:p>
            <a:pPr marL="435609" indent="-435609" defTabSz="572516">
              <a:spcBef>
                <a:spcPts val="4100"/>
              </a:spcBef>
              <a:buSzPct val="75000"/>
              <a:defRPr sz="3528">
                <a:latin typeface="Helvetica"/>
                <a:ea typeface="Helvetica"/>
                <a:cs typeface="Helvetica"/>
                <a:sym typeface="Helvetica"/>
              </a:defRPr>
            </a:pPr>
            <a:r>
              <a:t>VAT = Value Added Tax assessed in certain countries</a:t>
            </a:r>
          </a:p>
          <a:p>
            <a:pPr lvl="1" marL="871219" indent="-435609" defTabSz="572516">
              <a:spcBef>
                <a:spcPts val="4100"/>
              </a:spcBef>
              <a:buSzPct val="75000"/>
              <a:defRPr sz="3528">
                <a:latin typeface="Helvetica"/>
                <a:ea typeface="Helvetica"/>
                <a:cs typeface="Helvetica"/>
                <a:sym typeface="Helvetica"/>
              </a:defRPr>
            </a:pPr>
            <a:r>
              <a:t>Most of Europe, different for each country</a:t>
            </a:r>
          </a:p>
          <a:p>
            <a:pPr lvl="1" marL="871219" indent="-435609" defTabSz="572516">
              <a:spcBef>
                <a:spcPts val="4100"/>
              </a:spcBef>
              <a:buSzPct val="75000"/>
              <a:defRPr sz="3528">
                <a:latin typeface="Helvetica"/>
                <a:ea typeface="Helvetica"/>
                <a:cs typeface="Helvetica"/>
                <a:sym typeface="Helvetica"/>
              </a:defRPr>
            </a:pPr>
            <a:r>
              <a:t>Great Britain</a:t>
            </a:r>
          </a:p>
          <a:p>
            <a:pPr lvl="1" marL="871219" indent="-435609" defTabSz="572516">
              <a:spcBef>
                <a:spcPts val="4100"/>
              </a:spcBef>
              <a:buSzPct val="75000"/>
              <a:defRPr sz="3528">
                <a:latin typeface="Helvetica"/>
                <a:ea typeface="Helvetica"/>
                <a:cs typeface="Helvetica"/>
                <a:sym typeface="Helvetica"/>
              </a:defRPr>
            </a:pPr>
            <a:r>
              <a:t>Australia</a:t>
            </a:r>
          </a:p>
          <a:p>
            <a:pPr lvl="1" marL="871219" indent="-435609" defTabSz="572516">
              <a:spcBef>
                <a:spcPts val="4100"/>
              </a:spcBef>
              <a:buSzPct val="75000"/>
              <a:defRPr sz="3528">
                <a:latin typeface="Helvetica"/>
                <a:ea typeface="Helvetica"/>
                <a:cs typeface="Helvetica"/>
                <a:sym typeface="Helvetica"/>
              </a:defRPr>
            </a:pPr>
            <a:r>
              <a:t>New Zealand</a:t>
            </a:r>
          </a:p>
          <a:p>
            <a:pPr lvl="1" marL="871219" indent="-435609" defTabSz="572516">
              <a:spcBef>
                <a:spcPts val="4100"/>
              </a:spcBef>
              <a:buSzPct val="75000"/>
              <a:defRPr sz="3528">
                <a:latin typeface="Helvetica"/>
                <a:ea typeface="Helvetica"/>
                <a:cs typeface="Helvetica"/>
                <a:sym typeface="Helvetica"/>
              </a:defRPr>
            </a:pPr>
            <a:r>
              <a:t>India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3KDP CA AU pricing.png" descr="3KDP CA AU pricing.png"/>
          <p:cNvPicPr>
            <a:picLocks noChangeAspect="1"/>
          </p:cNvPicPr>
          <p:nvPr/>
        </p:nvPicPr>
        <p:blipFill>
          <a:blip r:embed="rId3">
            <a:extLst/>
          </a:blip>
          <a:stretch>
            <a:fillRect/>
          </a:stretch>
        </p:blipFill>
        <p:spPr>
          <a:xfrm>
            <a:off x="946794" y="1854736"/>
            <a:ext cx="11111212" cy="566992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Reasons to Set Your Foreign Prices"/>
          <p:cNvSpPr txBox="1"/>
          <p:nvPr>
            <p:ph type="title" idx="4294967295"/>
          </p:nvPr>
        </p:nvSpPr>
        <p:spPr>
          <a:xfrm>
            <a:off x="952500" y="465120"/>
            <a:ext cx="11099800" cy="2159001"/>
          </a:xfrm>
          <a:prstGeom prst="rect">
            <a:avLst/>
          </a:prstGeom>
        </p:spPr>
        <p:txBody>
          <a:bodyPr/>
          <a:lstStyle>
            <a:lvl1pPr>
              <a:defRPr sz="5500">
                <a:latin typeface="Helvetica Light"/>
                <a:ea typeface="Helvetica Light"/>
                <a:cs typeface="Helvetica Light"/>
                <a:sym typeface="Helvetica Light"/>
              </a:defRPr>
            </a:lvl1pPr>
          </a:lstStyle>
          <a:p>
            <a:pPr/>
            <a:r>
              <a:t>Reasons to Set Your Foreign Prices</a:t>
            </a:r>
          </a:p>
        </p:txBody>
      </p:sp>
      <p:sp>
        <p:nvSpPr>
          <p:cNvPr id="148" name="All retailers (except Google Play) have in their TOS that you will offer them the same or lower List Price as every other retailer you’re using. Amazon actively price matches.…"/>
          <p:cNvSpPr txBox="1"/>
          <p:nvPr>
            <p:ph type="body" idx="4294967295"/>
          </p:nvPr>
        </p:nvSpPr>
        <p:spPr>
          <a:xfrm>
            <a:off x="952500" y="2603500"/>
            <a:ext cx="11099800" cy="6286500"/>
          </a:xfrm>
          <a:prstGeom prst="rect">
            <a:avLst/>
          </a:prstGeom>
        </p:spPr>
        <p:txBody>
          <a:bodyPr/>
          <a:lstStyle/>
          <a:p>
            <a:pPr marL="280034" indent="-280034" defTabSz="368045">
              <a:spcBef>
                <a:spcPts val="2600"/>
              </a:spcBef>
              <a:buSzPct val="75000"/>
              <a:defRPr sz="2268">
                <a:latin typeface="Helvetica"/>
                <a:ea typeface="Helvetica"/>
                <a:cs typeface="Helvetica"/>
                <a:sym typeface="Helvetica"/>
              </a:defRPr>
            </a:pPr>
            <a:r>
              <a:t>All retailers (except Google Play) have in their TOS that you will offer them the same or lower List Price as every other retailer you’re using. Amazon actively price matches.</a:t>
            </a:r>
          </a:p>
          <a:p>
            <a:pPr marL="280034" indent="-280034" defTabSz="368045">
              <a:spcBef>
                <a:spcPts val="2600"/>
              </a:spcBef>
              <a:buSzPct val="75000"/>
              <a:defRPr sz="2268">
                <a:latin typeface="Helvetica"/>
                <a:ea typeface="Helvetica"/>
                <a:cs typeface="Helvetica"/>
                <a:sym typeface="Helvetica"/>
              </a:defRPr>
            </a:pPr>
            <a:r>
              <a:t>Certain countries have fixed pricing laws, requiring that the same product be sold at the same price at all retailers.</a:t>
            </a:r>
          </a:p>
          <a:p>
            <a:pPr marL="280034" indent="-280034" defTabSz="368045">
              <a:spcBef>
                <a:spcPts val="2600"/>
              </a:spcBef>
              <a:buSzPct val="75000"/>
              <a:defRPr sz="2268">
                <a:latin typeface="Helvetica"/>
                <a:ea typeface="Helvetica"/>
                <a:cs typeface="Helvetica"/>
                <a:sym typeface="Helvetica"/>
              </a:defRPr>
            </a:pPr>
            <a:r>
              <a:t>Each retailer has their own rules for converting and updating, so if you let them convert, you’ll have a hodgepodge of foreign prices.</a:t>
            </a:r>
          </a:p>
          <a:p>
            <a:pPr marL="280034" indent="-280034" defTabSz="368045">
              <a:spcBef>
                <a:spcPts val="2600"/>
              </a:spcBef>
              <a:buSzPct val="75000"/>
              <a:defRPr sz="2268">
                <a:latin typeface="Helvetica"/>
                <a:ea typeface="Helvetica"/>
                <a:cs typeface="Helvetica"/>
                <a:sym typeface="Helvetica"/>
              </a:defRPr>
            </a:pPr>
            <a:r>
              <a:t>Amazon, Apple, Google Play allow for different prices per country, but Kobo and D2D only allow one price per currency. Kobo partners want prices that end in .99 or .00</a:t>
            </a:r>
          </a:p>
          <a:p>
            <a:pPr marL="280034" indent="-280034" defTabSz="368045">
              <a:spcBef>
                <a:spcPts val="2600"/>
              </a:spcBef>
              <a:buSzPct val="75000"/>
              <a:defRPr sz="2268">
                <a:latin typeface="Helvetica"/>
                <a:ea typeface="Helvetica"/>
                <a:cs typeface="Helvetica"/>
                <a:sym typeface="Helvetica"/>
              </a:defRPr>
            </a:pPr>
            <a:r>
              <a:t>Amazon, Apple, Kobo will include VAT in their ASP. Google Play allows you to include or exclude tax for each price you enter.</a:t>
            </a:r>
          </a:p>
          <a:p>
            <a:pPr marL="280034" indent="-280034" defTabSz="368045">
              <a:spcBef>
                <a:spcPts val="2600"/>
              </a:spcBef>
              <a:buSzPct val="75000"/>
              <a:defRPr sz="2268">
                <a:latin typeface="Helvetica"/>
                <a:ea typeface="Helvetica"/>
                <a:cs typeface="Helvetica"/>
                <a:sym typeface="Helvetica"/>
              </a:defRPr>
            </a:pPr>
            <a:r>
              <a:t>It’s just better customer service to have consistent, logical pricing!</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Let’s look at some dashboards…"/>
          <p:cNvSpPr txBox="1"/>
          <p:nvPr>
            <p:ph type="title" idx="4294967295"/>
          </p:nvPr>
        </p:nvSpPr>
        <p:spPr>
          <a:xfrm>
            <a:off x="952500" y="465120"/>
            <a:ext cx="11099800" cy="2159001"/>
          </a:xfrm>
          <a:prstGeom prst="rect">
            <a:avLst/>
          </a:prstGeom>
        </p:spPr>
        <p:txBody>
          <a:bodyPr/>
          <a:lstStyle>
            <a:lvl1pPr>
              <a:defRPr sz="5500">
                <a:latin typeface="Helvetica Light"/>
                <a:ea typeface="Helvetica Light"/>
                <a:cs typeface="Helvetica Light"/>
                <a:sym typeface="Helvetica Light"/>
              </a:defRPr>
            </a:lvl1pPr>
          </a:lstStyle>
          <a:p>
            <a:pPr/>
            <a:r>
              <a:t>Let’s look at some dashboards…</a:t>
            </a:r>
          </a:p>
        </p:txBody>
      </p:sp>
      <p:pic>
        <p:nvPicPr>
          <p:cNvPr id="151" name="Browser Menu Tabs.png" descr="Browser Menu Tabs.png"/>
          <p:cNvPicPr>
            <a:picLocks noChangeAspect="1"/>
          </p:cNvPicPr>
          <p:nvPr/>
        </p:nvPicPr>
        <p:blipFill>
          <a:blip r:embed="rId3">
            <a:extLst/>
          </a:blip>
          <a:stretch>
            <a:fillRect/>
          </a:stretch>
        </p:blipFill>
        <p:spPr>
          <a:xfrm>
            <a:off x="367509" y="3320742"/>
            <a:ext cx="11981092" cy="3494055"/>
          </a:xfrm>
          <a:prstGeom prst="rect">
            <a:avLst/>
          </a:prstGeom>
          <a:ln w="12700">
            <a:miter lim="400000"/>
          </a:ln>
        </p:spPr>
      </p:pic>
      <p:sp>
        <p:nvSpPr>
          <p:cNvPr id="152" name="Suggestion: set up all your dashboard login pages on a browser menu."/>
          <p:cNvSpPr txBox="1"/>
          <p:nvPr>
            <p:ph type="body" sz="quarter" idx="4294967295"/>
          </p:nvPr>
        </p:nvSpPr>
        <p:spPr>
          <a:xfrm>
            <a:off x="1171433" y="7511418"/>
            <a:ext cx="10661934" cy="1521343"/>
          </a:xfrm>
          <a:prstGeom prst="rect">
            <a:avLst/>
          </a:prstGeom>
        </p:spPr>
        <p:txBody>
          <a:bodyPr/>
          <a:lstStyle>
            <a:lvl1pPr marL="0" indent="0">
              <a:buSzTx/>
              <a:buNone/>
              <a:defRPr sz="3600">
                <a:latin typeface="Helvetica"/>
                <a:ea typeface="Helvetica"/>
                <a:cs typeface="Helvetica"/>
                <a:sym typeface="Helvetica"/>
              </a:defRPr>
            </a:lvl1pPr>
          </a:lstStyle>
          <a:p>
            <a:pPr/>
            <a:r>
              <a:t>Suggestion: set up all your dashboard login pages on a browser menu.</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1KDP US Pricing Alone.png" descr="1KDP US Pricing Alone.png"/>
          <p:cNvPicPr>
            <a:picLocks noChangeAspect="1"/>
          </p:cNvPicPr>
          <p:nvPr/>
        </p:nvPicPr>
        <p:blipFill>
          <a:blip r:embed="rId3">
            <a:extLst/>
          </a:blip>
          <a:stretch>
            <a:fillRect/>
          </a:stretch>
        </p:blipFill>
        <p:spPr>
          <a:xfrm>
            <a:off x="127000" y="2542483"/>
            <a:ext cx="12750800" cy="6337301"/>
          </a:xfrm>
          <a:prstGeom prst="rect">
            <a:avLst/>
          </a:prstGeom>
          <a:ln w="12700">
            <a:miter lim="400000"/>
          </a:ln>
        </p:spPr>
      </p:pic>
      <p:sp>
        <p:nvSpPr>
          <p:cNvPr id="157" name="KDP Single USD Price"/>
          <p:cNvSpPr txBox="1"/>
          <p:nvPr>
            <p:ph type="title" idx="4294967295"/>
          </p:nvPr>
        </p:nvSpPr>
        <p:spPr>
          <a:xfrm>
            <a:off x="952500" y="176430"/>
            <a:ext cx="11099800" cy="2159001"/>
          </a:xfrm>
          <a:prstGeom prst="rect">
            <a:avLst/>
          </a:prstGeom>
        </p:spPr>
        <p:txBody>
          <a:bodyPr/>
          <a:lstStyle>
            <a:lvl1pPr>
              <a:defRPr>
                <a:latin typeface="Helvetica Light"/>
                <a:ea typeface="Helvetica Light"/>
                <a:cs typeface="Helvetica Light"/>
                <a:sym typeface="Helvetica Light"/>
              </a:defRPr>
            </a:lvl1pPr>
          </a:lstStyle>
          <a:p>
            <a:pPr/>
            <a:r>
              <a:t>KDP Single USD Price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